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308" r:id="rId4"/>
    <p:sldId id="257" r:id="rId5"/>
    <p:sldId id="336" r:id="rId6"/>
    <p:sldId id="309" r:id="rId7"/>
    <p:sldId id="328" r:id="rId8"/>
    <p:sldId id="259" r:id="rId9"/>
    <p:sldId id="266" r:id="rId10"/>
    <p:sldId id="275" r:id="rId11"/>
    <p:sldId id="335" r:id="rId12"/>
    <p:sldId id="334" r:id="rId13"/>
    <p:sldId id="306" r:id="rId14"/>
    <p:sldId id="269" r:id="rId15"/>
    <p:sldId id="268" r:id="rId16"/>
    <p:sldId id="271" r:id="rId17"/>
    <p:sldId id="312" r:id="rId18"/>
    <p:sldId id="333" r:id="rId19"/>
    <p:sldId id="263" r:id="rId20"/>
    <p:sldId id="323" r:id="rId21"/>
    <p:sldId id="313" r:id="rId22"/>
    <p:sldId id="314" r:id="rId23"/>
    <p:sldId id="285" r:id="rId24"/>
    <p:sldId id="324" r:id="rId25"/>
    <p:sldId id="305" r:id="rId26"/>
    <p:sldId id="292" r:id="rId27"/>
    <p:sldId id="302" r:id="rId28"/>
    <p:sldId id="289" r:id="rId29"/>
    <p:sldId id="294" r:id="rId30"/>
    <p:sldId id="295" r:id="rId31"/>
    <p:sldId id="319" r:id="rId32"/>
    <p:sldId id="320" r:id="rId33"/>
    <p:sldId id="321" r:id="rId34"/>
    <p:sldId id="315" r:id="rId35"/>
    <p:sldId id="316" r:id="rId36"/>
    <p:sldId id="317" r:id="rId37"/>
    <p:sldId id="318" r:id="rId38"/>
    <p:sldId id="325" r:id="rId39"/>
    <p:sldId id="332" r:id="rId40"/>
    <p:sldId id="330" r:id="rId41"/>
    <p:sldId id="331" r:id="rId42"/>
    <p:sldId id="307" r:id="rId43"/>
    <p:sldId id="32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2BB6D-57BD-434B-8CA1-8913E9AD785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EAA78-A8C8-494B-95C1-3018BB7827EE}">
      <dgm:prSet phldrT="[Text]"/>
      <dgm:spPr/>
      <dgm:t>
        <a:bodyPr/>
        <a:lstStyle/>
        <a:p>
          <a:r>
            <a:rPr lang="fa-IR" b="1" dirty="0" smtClean="0">
              <a:latin typeface="B Nazanin,Bold"/>
              <a:ea typeface="Calibri" panose="020F0502020204030204" pitchFamily="34" charset="0"/>
              <a:cs typeface="B Nazanin" pitchFamily="2" charset="-78"/>
            </a:rPr>
            <a:t>اصول پدافند غيرعامل در طراحي و تجهيز فضاهاي باز مجموعه هاي مسكوني </a:t>
          </a:r>
          <a:endParaRPr lang="en-US" b="1" dirty="0"/>
        </a:p>
      </dgm:t>
    </dgm:pt>
    <dgm:pt modelId="{BA0BFF7C-0F77-462D-A645-92345785474D}" type="parTrans" cxnId="{978045DA-495B-4299-81D5-C2F7EA6E4661}">
      <dgm:prSet/>
      <dgm:spPr/>
      <dgm:t>
        <a:bodyPr/>
        <a:lstStyle/>
        <a:p>
          <a:endParaRPr lang="en-US"/>
        </a:p>
      </dgm:t>
    </dgm:pt>
    <dgm:pt modelId="{1213D457-EBC9-4761-BC0E-219C16FB6C9E}" type="sibTrans" cxnId="{978045DA-495B-4299-81D5-C2F7EA6E4661}">
      <dgm:prSet/>
      <dgm:spPr/>
      <dgm:t>
        <a:bodyPr/>
        <a:lstStyle/>
        <a:p>
          <a:endParaRPr lang="en-US"/>
        </a:p>
      </dgm:t>
    </dgm:pt>
    <dgm:pt modelId="{16910086-8F8B-4AD8-B686-D9FE975A8424}">
      <dgm:prSet phldrT="[Text]" custT="1"/>
      <dgm:spPr/>
      <dgm:t>
        <a:bodyPr/>
        <a:lstStyle/>
        <a:p>
          <a:pPr algn="r" rtl="1"/>
          <a:r>
            <a:rPr lang="fa-IR" sz="1600" b="1" dirty="0" smtClean="0">
              <a:latin typeface="B Nazanin,Bold"/>
              <a:ea typeface="Calibri" panose="020F0502020204030204" pitchFamily="34" charset="0"/>
              <a:cs typeface="B Nazanin" pitchFamily="2" charset="-78"/>
            </a:rPr>
            <a:t>1. اصل اول : محافظت سلسله مراتبي</a:t>
          </a:r>
          <a:endParaRPr lang="en-US" sz="1600" b="1" dirty="0"/>
        </a:p>
      </dgm:t>
    </dgm:pt>
    <dgm:pt modelId="{E6B35C3A-2AC4-40C2-A065-600CC8599067}" type="parTrans" cxnId="{26133E0B-32C2-440F-8705-55258D42C167}">
      <dgm:prSet/>
      <dgm:spPr/>
      <dgm:t>
        <a:bodyPr/>
        <a:lstStyle/>
        <a:p>
          <a:endParaRPr lang="en-US"/>
        </a:p>
      </dgm:t>
    </dgm:pt>
    <dgm:pt modelId="{6014613E-E093-4687-AA69-2B4ED1D12943}" type="sibTrans" cxnId="{26133E0B-32C2-440F-8705-55258D42C167}">
      <dgm:prSet/>
      <dgm:spPr/>
      <dgm:t>
        <a:bodyPr/>
        <a:lstStyle/>
        <a:p>
          <a:endParaRPr lang="en-US"/>
        </a:p>
      </dgm:t>
    </dgm:pt>
    <dgm:pt modelId="{744F987D-30FC-493E-ADE6-CB4A8C1F685C}">
      <dgm:prSet phldrT="[Text]" custT="1"/>
      <dgm:spPr/>
      <dgm:t>
        <a:bodyPr/>
        <a:lstStyle/>
        <a:p>
          <a:pPr algn="r" rtl="1"/>
          <a:r>
            <a:rPr lang="fa-IR" sz="1600" b="1" smtClean="0">
              <a:latin typeface="B Nazanin,Bold"/>
              <a:ea typeface="Calibri" panose="020F0502020204030204" pitchFamily="34" charset="0"/>
              <a:cs typeface="B Nazanin" pitchFamily="2" charset="-78"/>
            </a:rPr>
            <a:t>2. اصل دوم : پوشش سراسري</a:t>
          </a:r>
          <a:endParaRPr lang="en-US" sz="1600" b="1" dirty="0"/>
        </a:p>
      </dgm:t>
    </dgm:pt>
    <dgm:pt modelId="{C00EA58A-8779-4FD2-B931-5C765E4409DC}" type="parTrans" cxnId="{F06BF554-DECF-4A0B-96F2-92CFA1E3C5EF}">
      <dgm:prSet/>
      <dgm:spPr/>
      <dgm:t>
        <a:bodyPr/>
        <a:lstStyle/>
        <a:p>
          <a:endParaRPr lang="en-US"/>
        </a:p>
      </dgm:t>
    </dgm:pt>
    <dgm:pt modelId="{332B6C6E-532C-4D60-983F-70B16AA9CE4F}" type="sibTrans" cxnId="{F06BF554-DECF-4A0B-96F2-92CFA1E3C5EF}">
      <dgm:prSet/>
      <dgm:spPr/>
      <dgm:t>
        <a:bodyPr/>
        <a:lstStyle/>
        <a:p>
          <a:endParaRPr lang="en-US"/>
        </a:p>
      </dgm:t>
    </dgm:pt>
    <dgm:pt modelId="{DAC41AB9-FEAD-46ED-B6AD-C40D701E508D}">
      <dgm:prSet phldrT="[Text]" custT="1"/>
      <dgm:spPr/>
      <dgm:t>
        <a:bodyPr/>
        <a:lstStyle/>
        <a:p>
          <a:pPr algn="r" rtl="1"/>
          <a:r>
            <a:rPr lang="fa-IR" sz="1600" b="1" smtClean="0">
              <a:latin typeface="B Nazanin,Bold"/>
              <a:ea typeface="Calibri" panose="020F0502020204030204" pitchFamily="34" charset="0"/>
              <a:cs typeface="B Nazanin" pitchFamily="2" charset="-78"/>
            </a:rPr>
            <a:t>3. اصل سوم : محافظت پويا</a:t>
          </a:r>
          <a:endParaRPr lang="en-US" sz="1600" b="1" dirty="0"/>
        </a:p>
      </dgm:t>
    </dgm:pt>
    <dgm:pt modelId="{34DDD3B5-C47E-41C2-980E-4A2B9D8A5D44}" type="parTrans" cxnId="{FD183F40-13B7-4116-98A8-FFBF40B70BA1}">
      <dgm:prSet/>
      <dgm:spPr/>
      <dgm:t>
        <a:bodyPr/>
        <a:lstStyle/>
        <a:p>
          <a:endParaRPr lang="en-US"/>
        </a:p>
      </dgm:t>
    </dgm:pt>
    <dgm:pt modelId="{0C6F1690-9257-4921-A1F2-13AF6D4B26D4}" type="sibTrans" cxnId="{FD183F40-13B7-4116-98A8-FFBF40B70BA1}">
      <dgm:prSet/>
      <dgm:spPr/>
      <dgm:t>
        <a:bodyPr/>
        <a:lstStyle/>
        <a:p>
          <a:endParaRPr lang="en-US"/>
        </a:p>
      </dgm:t>
    </dgm:pt>
    <dgm:pt modelId="{757BD7F5-2351-4378-B47B-55A04E034AC8}">
      <dgm:prSet custT="1"/>
      <dgm:spPr/>
      <dgm:t>
        <a:bodyPr/>
        <a:lstStyle/>
        <a:p>
          <a:pPr algn="r" rtl="1"/>
          <a:r>
            <a:rPr lang="fa-IR" sz="1600" b="1" dirty="0" smtClean="0">
              <a:latin typeface="B Nazanin,Bold"/>
              <a:ea typeface="Calibri" panose="020F0502020204030204" pitchFamily="34" charset="0"/>
              <a:cs typeface="B Nazanin" pitchFamily="2" charset="-78"/>
            </a:rPr>
            <a:t>5. اصل پنجم : كمترين آسيب پذيري</a:t>
          </a:r>
          <a:endParaRPr lang="en-US" sz="1600" b="1" dirty="0"/>
        </a:p>
      </dgm:t>
    </dgm:pt>
    <dgm:pt modelId="{AF47DC34-11D9-46F7-9D25-C168286ECC76}" type="parTrans" cxnId="{A74CBE84-D209-4AE0-B6DB-41EC9ABFA3F0}">
      <dgm:prSet/>
      <dgm:spPr/>
      <dgm:t>
        <a:bodyPr/>
        <a:lstStyle/>
        <a:p>
          <a:endParaRPr lang="en-US"/>
        </a:p>
      </dgm:t>
    </dgm:pt>
    <dgm:pt modelId="{61A0ABC3-FD86-4149-84A3-AAD4FA00AE4B}" type="sibTrans" cxnId="{A74CBE84-D209-4AE0-B6DB-41EC9ABFA3F0}">
      <dgm:prSet/>
      <dgm:spPr/>
      <dgm:t>
        <a:bodyPr/>
        <a:lstStyle/>
        <a:p>
          <a:endParaRPr lang="en-US"/>
        </a:p>
      </dgm:t>
    </dgm:pt>
    <dgm:pt modelId="{DDB5CEF7-4781-43B7-AAE5-BC3C577C9B12}">
      <dgm:prSet custT="1"/>
      <dgm:spPr/>
      <dgm:t>
        <a:bodyPr/>
        <a:lstStyle/>
        <a:p>
          <a:pPr algn="r" rtl="1"/>
          <a:r>
            <a:rPr lang="fa-IR" sz="1600" b="1" smtClean="0">
              <a:latin typeface="B Nazanin,Bold"/>
              <a:ea typeface="Calibri" panose="020F0502020204030204" pitchFamily="34" charset="0"/>
              <a:cs typeface="B Nazanin" pitchFamily="2" charset="-78"/>
            </a:rPr>
            <a:t>4. اصل چهارم : اصل خودكفايي نسبي</a:t>
          </a:r>
          <a:endParaRPr lang="en-US" sz="1600" b="1" dirty="0"/>
        </a:p>
      </dgm:t>
    </dgm:pt>
    <dgm:pt modelId="{1D55E64D-35E8-4700-B22B-B7F2FCED71B7}" type="parTrans" cxnId="{F30B6897-3E93-4AF3-805D-A4A628994D57}">
      <dgm:prSet/>
      <dgm:spPr/>
      <dgm:t>
        <a:bodyPr/>
        <a:lstStyle/>
        <a:p>
          <a:endParaRPr lang="en-US"/>
        </a:p>
      </dgm:t>
    </dgm:pt>
    <dgm:pt modelId="{2F41B492-C97F-4498-9992-A30F706BBB13}" type="sibTrans" cxnId="{F30B6897-3E93-4AF3-805D-A4A628994D57}">
      <dgm:prSet/>
      <dgm:spPr/>
      <dgm:t>
        <a:bodyPr/>
        <a:lstStyle/>
        <a:p>
          <a:endParaRPr lang="en-US"/>
        </a:p>
      </dgm:t>
    </dgm:pt>
    <dgm:pt modelId="{E643EBA1-8A74-41DB-BF78-93FA01418D73}" type="pres">
      <dgm:prSet presAssocID="{C282BB6D-57BD-434B-8CA1-8913E9AD7850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05641-BE4B-4EBA-A819-09985FA3E29C}" type="pres">
      <dgm:prSet presAssocID="{AEEEAA78-A8C8-494B-95C1-3018BB7827EE}" presName="root1" presStyleCnt="0"/>
      <dgm:spPr/>
    </dgm:pt>
    <dgm:pt modelId="{5B60462D-7D91-496D-A477-11FAD02EB1E3}" type="pres">
      <dgm:prSet presAssocID="{AEEEAA78-A8C8-494B-95C1-3018BB7827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8C3D5-F530-4125-8422-5E77EBF57065}" type="pres">
      <dgm:prSet presAssocID="{AEEEAA78-A8C8-494B-95C1-3018BB7827EE}" presName="level2hierChild" presStyleCnt="0"/>
      <dgm:spPr/>
    </dgm:pt>
    <dgm:pt modelId="{C25A6653-5819-481E-BEF9-62D98E996469}" type="pres">
      <dgm:prSet presAssocID="{E6B35C3A-2AC4-40C2-A065-600CC8599067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45FC9A5-C719-46CA-ADCF-4B7D9C4BE991}" type="pres">
      <dgm:prSet presAssocID="{E6B35C3A-2AC4-40C2-A065-600CC859906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6636F4F-0DFF-4A9E-B56A-6181135F3822}" type="pres">
      <dgm:prSet presAssocID="{16910086-8F8B-4AD8-B686-D9FE975A8424}" presName="root2" presStyleCnt="0"/>
      <dgm:spPr/>
    </dgm:pt>
    <dgm:pt modelId="{639A3F4E-F1CA-4335-8287-0E9CE1599680}" type="pres">
      <dgm:prSet presAssocID="{16910086-8F8B-4AD8-B686-D9FE975A8424}" presName="LevelTwoTextNode" presStyleLbl="node2" presStyleIdx="0" presStyleCnt="5" custScaleX="127319" custScaleY="50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CB9DF-EFA6-4A71-81EB-4AC25C59B8CA}" type="pres">
      <dgm:prSet presAssocID="{16910086-8F8B-4AD8-B686-D9FE975A8424}" presName="level3hierChild" presStyleCnt="0"/>
      <dgm:spPr/>
    </dgm:pt>
    <dgm:pt modelId="{CA165334-F81E-448C-9F15-EC849DD07B3B}" type="pres">
      <dgm:prSet presAssocID="{C00EA58A-8779-4FD2-B931-5C765E4409DC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5983A7BA-000F-41B6-8179-0C711C550D82}" type="pres">
      <dgm:prSet presAssocID="{C00EA58A-8779-4FD2-B931-5C765E4409D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0DDC415-6C77-4124-A692-D27EEEDD3103}" type="pres">
      <dgm:prSet presAssocID="{744F987D-30FC-493E-ADE6-CB4A8C1F685C}" presName="root2" presStyleCnt="0"/>
      <dgm:spPr/>
    </dgm:pt>
    <dgm:pt modelId="{E6B17FBE-326B-428A-A16E-6A6AA53F9010}" type="pres">
      <dgm:prSet presAssocID="{744F987D-30FC-493E-ADE6-CB4A8C1F685C}" presName="LevelTwoTextNode" presStyleLbl="node2" presStyleIdx="1" presStyleCnt="5" custScaleX="127319" custScaleY="53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E086C2-2050-4810-B1BD-E6FE5282DF6D}" type="pres">
      <dgm:prSet presAssocID="{744F987D-30FC-493E-ADE6-CB4A8C1F685C}" presName="level3hierChild" presStyleCnt="0"/>
      <dgm:spPr/>
    </dgm:pt>
    <dgm:pt modelId="{B22F10E2-9DD7-4FFE-AE03-4BE7A6E83DCC}" type="pres">
      <dgm:prSet presAssocID="{34DDD3B5-C47E-41C2-980E-4A2B9D8A5D4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EA78117-2F24-47BB-BCE5-259E78A19548}" type="pres">
      <dgm:prSet presAssocID="{34DDD3B5-C47E-41C2-980E-4A2B9D8A5D4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A7089EA-22E9-4C76-A8E7-A06F34457B74}" type="pres">
      <dgm:prSet presAssocID="{DAC41AB9-FEAD-46ED-B6AD-C40D701E508D}" presName="root2" presStyleCnt="0"/>
      <dgm:spPr/>
    </dgm:pt>
    <dgm:pt modelId="{F0D11D78-1EAD-488F-81DE-7407505ABA8B}" type="pres">
      <dgm:prSet presAssocID="{DAC41AB9-FEAD-46ED-B6AD-C40D701E508D}" presName="LevelTwoTextNode" presStyleLbl="node2" presStyleIdx="2" presStyleCnt="5" custScaleX="127319" custScaleY="609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44FD29-355E-480A-BE1E-15D656AA609A}" type="pres">
      <dgm:prSet presAssocID="{DAC41AB9-FEAD-46ED-B6AD-C40D701E508D}" presName="level3hierChild" presStyleCnt="0"/>
      <dgm:spPr/>
    </dgm:pt>
    <dgm:pt modelId="{59D9127B-A9A1-4D71-A3D5-6AC3CB6EA00D}" type="pres">
      <dgm:prSet presAssocID="{1D55E64D-35E8-4700-B22B-B7F2FCED71B7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86A0AFB-E65E-4AED-8EC8-ABB9F2D90B28}" type="pres">
      <dgm:prSet presAssocID="{1D55E64D-35E8-4700-B22B-B7F2FCED71B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08CA1B6-5DB8-4F7B-A9AC-41A6FDDBCDAB}" type="pres">
      <dgm:prSet presAssocID="{DDB5CEF7-4781-43B7-AAE5-BC3C577C9B12}" presName="root2" presStyleCnt="0"/>
      <dgm:spPr/>
    </dgm:pt>
    <dgm:pt modelId="{01C965C3-65D1-4D93-8114-CEFA94F4B791}" type="pres">
      <dgm:prSet presAssocID="{DDB5CEF7-4781-43B7-AAE5-BC3C577C9B12}" presName="LevelTwoTextNode" presStyleLbl="node2" presStyleIdx="3" presStyleCnt="5" custScaleX="127599" custScaleY="48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E0D2F-0615-4DE2-8EE4-52C1F4BB3FB1}" type="pres">
      <dgm:prSet presAssocID="{DDB5CEF7-4781-43B7-AAE5-BC3C577C9B12}" presName="level3hierChild" presStyleCnt="0"/>
      <dgm:spPr/>
    </dgm:pt>
    <dgm:pt modelId="{4497AB52-F2F0-4234-A4DB-AB4EF3656336}" type="pres">
      <dgm:prSet presAssocID="{AF47DC34-11D9-46F7-9D25-C168286ECC76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C3C15DF-5575-4E86-B903-D7D0D423F92C}" type="pres">
      <dgm:prSet presAssocID="{AF47DC34-11D9-46F7-9D25-C168286ECC7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85E1AF9-2AB8-49D0-BB6B-789C9D8D143D}" type="pres">
      <dgm:prSet presAssocID="{757BD7F5-2351-4378-B47B-55A04E034AC8}" presName="root2" presStyleCnt="0"/>
      <dgm:spPr/>
    </dgm:pt>
    <dgm:pt modelId="{6902C2D0-1732-47B4-BF3A-391912E6EEBA}" type="pres">
      <dgm:prSet presAssocID="{757BD7F5-2351-4378-B47B-55A04E034AC8}" presName="LevelTwoTextNode" presStyleLbl="node2" presStyleIdx="4" presStyleCnt="5" custScaleX="129231" custScaleY="46467" custLinFactNeighborY="-4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7DD8C-E944-41F7-88DF-DFF649923575}" type="pres">
      <dgm:prSet presAssocID="{757BD7F5-2351-4378-B47B-55A04E034AC8}" presName="level3hierChild" presStyleCnt="0"/>
      <dgm:spPr/>
    </dgm:pt>
  </dgm:ptLst>
  <dgm:cxnLst>
    <dgm:cxn modelId="{F30B6897-3E93-4AF3-805D-A4A628994D57}" srcId="{AEEEAA78-A8C8-494B-95C1-3018BB7827EE}" destId="{DDB5CEF7-4781-43B7-AAE5-BC3C577C9B12}" srcOrd="3" destOrd="0" parTransId="{1D55E64D-35E8-4700-B22B-B7F2FCED71B7}" sibTransId="{2F41B492-C97F-4498-9992-A30F706BBB13}"/>
    <dgm:cxn modelId="{ECADD472-A604-49B8-9420-1B71C6DD46AE}" type="presOf" srcId="{C282BB6D-57BD-434B-8CA1-8913E9AD7850}" destId="{E643EBA1-8A74-41DB-BF78-93FA01418D73}" srcOrd="0" destOrd="0" presId="urn:microsoft.com/office/officeart/2008/layout/HorizontalMultiLevelHierarchy"/>
    <dgm:cxn modelId="{847FFC15-F10B-4A90-A3D7-58A11A95578B}" type="presOf" srcId="{16910086-8F8B-4AD8-B686-D9FE975A8424}" destId="{639A3F4E-F1CA-4335-8287-0E9CE1599680}" srcOrd="0" destOrd="0" presId="urn:microsoft.com/office/officeart/2008/layout/HorizontalMultiLevelHierarchy"/>
    <dgm:cxn modelId="{F0832978-13C3-40BB-A358-75CD6C8D738A}" type="presOf" srcId="{DDB5CEF7-4781-43B7-AAE5-BC3C577C9B12}" destId="{01C965C3-65D1-4D93-8114-CEFA94F4B791}" srcOrd="0" destOrd="0" presId="urn:microsoft.com/office/officeart/2008/layout/HorizontalMultiLevelHierarchy"/>
    <dgm:cxn modelId="{F06BF554-DECF-4A0B-96F2-92CFA1E3C5EF}" srcId="{AEEEAA78-A8C8-494B-95C1-3018BB7827EE}" destId="{744F987D-30FC-493E-ADE6-CB4A8C1F685C}" srcOrd="1" destOrd="0" parTransId="{C00EA58A-8779-4FD2-B931-5C765E4409DC}" sibTransId="{332B6C6E-532C-4D60-983F-70B16AA9CE4F}"/>
    <dgm:cxn modelId="{2A94B163-A7A6-4065-A040-F0B8D0241250}" type="presOf" srcId="{E6B35C3A-2AC4-40C2-A065-600CC8599067}" destId="{045FC9A5-C719-46CA-ADCF-4B7D9C4BE991}" srcOrd="1" destOrd="0" presId="urn:microsoft.com/office/officeart/2008/layout/HorizontalMultiLevelHierarchy"/>
    <dgm:cxn modelId="{3D98CCFE-D7F9-4652-AAA9-17B91C5DFA72}" type="presOf" srcId="{C00EA58A-8779-4FD2-B931-5C765E4409DC}" destId="{5983A7BA-000F-41B6-8179-0C711C550D82}" srcOrd="1" destOrd="0" presId="urn:microsoft.com/office/officeart/2008/layout/HorizontalMultiLevelHierarchy"/>
    <dgm:cxn modelId="{0ECAA525-2B58-4857-A251-2494A7BF95D9}" type="presOf" srcId="{34DDD3B5-C47E-41C2-980E-4A2B9D8A5D44}" destId="{9EA78117-2F24-47BB-BCE5-259E78A19548}" srcOrd="1" destOrd="0" presId="urn:microsoft.com/office/officeart/2008/layout/HorizontalMultiLevelHierarchy"/>
    <dgm:cxn modelId="{08B787F6-3829-43AF-9B5E-880772715C25}" type="presOf" srcId="{AEEEAA78-A8C8-494B-95C1-3018BB7827EE}" destId="{5B60462D-7D91-496D-A477-11FAD02EB1E3}" srcOrd="0" destOrd="0" presId="urn:microsoft.com/office/officeart/2008/layout/HorizontalMultiLevelHierarchy"/>
    <dgm:cxn modelId="{26133E0B-32C2-440F-8705-55258D42C167}" srcId="{AEEEAA78-A8C8-494B-95C1-3018BB7827EE}" destId="{16910086-8F8B-4AD8-B686-D9FE975A8424}" srcOrd="0" destOrd="0" parTransId="{E6B35C3A-2AC4-40C2-A065-600CC8599067}" sibTransId="{6014613E-E093-4687-AA69-2B4ED1D12943}"/>
    <dgm:cxn modelId="{A74CBE84-D209-4AE0-B6DB-41EC9ABFA3F0}" srcId="{AEEEAA78-A8C8-494B-95C1-3018BB7827EE}" destId="{757BD7F5-2351-4378-B47B-55A04E034AC8}" srcOrd="4" destOrd="0" parTransId="{AF47DC34-11D9-46F7-9D25-C168286ECC76}" sibTransId="{61A0ABC3-FD86-4149-84A3-AAD4FA00AE4B}"/>
    <dgm:cxn modelId="{958E3B09-EE7A-4F45-A661-27B9EB4E375F}" type="presOf" srcId="{DAC41AB9-FEAD-46ED-B6AD-C40D701E508D}" destId="{F0D11D78-1EAD-488F-81DE-7407505ABA8B}" srcOrd="0" destOrd="0" presId="urn:microsoft.com/office/officeart/2008/layout/HorizontalMultiLevelHierarchy"/>
    <dgm:cxn modelId="{978045DA-495B-4299-81D5-C2F7EA6E4661}" srcId="{C282BB6D-57BD-434B-8CA1-8913E9AD7850}" destId="{AEEEAA78-A8C8-494B-95C1-3018BB7827EE}" srcOrd="0" destOrd="0" parTransId="{BA0BFF7C-0F77-462D-A645-92345785474D}" sibTransId="{1213D457-EBC9-4761-BC0E-219C16FB6C9E}"/>
    <dgm:cxn modelId="{C4234703-579C-43D1-9C7D-3F99806A656C}" type="presOf" srcId="{744F987D-30FC-493E-ADE6-CB4A8C1F685C}" destId="{E6B17FBE-326B-428A-A16E-6A6AA53F9010}" srcOrd="0" destOrd="0" presId="urn:microsoft.com/office/officeart/2008/layout/HorizontalMultiLevelHierarchy"/>
    <dgm:cxn modelId="{C7CBCF0A-0EFB-47D1-A6FA-70585452D34F}" type="presOf" srcId="{1D55E64D-35E8-4700-B22B-B7F2FCED71B7}" destId="{59D9127B-A9A1-4D71-A3D5-6AC3CB6EA00D}" srcOrd="0" destOrd="0" presId="urn:microsoft.com/office/officeart/2008/layout/HorizontalMultiLevelHierarchy"/>
    <dgm:cxn modelId="{02F390B6-A4E3-4563-9DB8-DD44D3BFB791}" type="presOf" srcId="{757BD7F5-2351-4378-B47B-55A04E034AC8}" destId="{6902C2D0-1732-47B4-BF3A-391912E6EEBA}" srcOrd="0" destOrd="0" presId="urn:microsoft.com/office/officeart/2008/layout/HorizontalMultiLevelHierarchy"/>
    <dgm:cxn modelId="{FD183F40-13B7-4116-98A8-FFBF40B70BA1}" srcId="{AEEEAA78-A8C8-494B-95C1-3018BB7827EE}" destId="{DAC41AB9-FEAD-46ED-B6AD-C40D701E508D}" srcOrd="2" destOrd="0" parTransId="{34DDD3B5-C47E-41C2-980E-4A2B9D8A5D44}" sibTransId="{0C6F1690-9257-4921-A1F2-13AF6D4B26D4}"/>
    <dgm:cxn modelId="{E67659D5-2AF3-480B-AFC3-EDDF9A1EEB46}" type="presOf" srcId="{AF47DC34-11D9-46F7-9D25-C168286ECC76}" destId="{4497AB52-F2F0-4234-A4DB-AB4EF3656336}" srcOrd="0" destOrd="0" presId="urn:microsoft.com/office/officeart/2008/layout/HorizontalMultiLevelHierarchy"/>
    <dgm:cxn modelId="{3196CE75-F265-4C7D-A973-33DB65D54922}" type="presOf" srcId="{AF47DC34-11D9-46F7-9D25-C168286ECC76}" destId="{6C3C15DF-5575-4E86-B903-D7D0D423F92C}" srcOrd="1" destOrd="0" presId="urn:microsoft.com/office/officeart/2008/layout/HorizontalMultiLevelHierarchy"/>
    <dgm:cxn modelId="{9B259901-25D1-417F-A380-628060138CCD}" type="presOf" srcId="{1D55E64D-35E8-4700-B22B-B7F2FCED71B7}" destId="{A86A0AFB-E65E-4AED-8EC8-ABB9F2D90B28}" srcOrd="1" destOrd="0" presId="urn:microsoft.com/office/officeart/2008/layout/HorizontalMultiLevelHierarchy"/>
    <dgm:cxn modelId="{45F87DEB-CF61-4D51-9DD7-DF369F36E579}" type="presOf" srcId="{C00EA58A-8779-4FD2-B931-5C765E4409DC}" destId="{CA165334-F81E-448C-9F15-EC849DD07B3B}" srcOrd="0" destOrd="0" presId="urn:microsoft.com/office/officeart/2008/layout/HorizontalMultiLevelHierarchy"/>
    <dgm:cxn modelId="{74148725-F44C-4B2A-99D7-5167D49D9630}" type="presOf" srcId="{E6B35C3A-2AC4-40C2-A065-600CC8599067}" destId="{C25A6653-5819-481E-BEF9-62D98E996469}" srcOrd="0" destOrd="0" presId="urn:microsoft.com/office/officeart/2008/layout/HorizontalMultiLevelHierarchy"/>
    <dgm:cxn modelId="{23915D85-0C2C-4600-862A-0F6149A831C4}" type="presOf" srcId="{34DDD3B5-C47E-41C2-980E-4A2B9D8A5D44}" destId="{B22F10E2-9DD7-4FFE-AE03-4BE7A6E83DCC}" srcOrd="0" destOrd="0" presId="urn:microsoft.com/office/officeart/2008/layout/HorizontalMultiLevelHierarchy"/>
    <dgm:cxn modelId="{355DF000-1D07-414D-B41B-FA75E12A3DAA}" type="presParOf" srcId="{E643EBA1-8A74-41DB-BF78-93FA01418D73}" destId="{45C05641-BE4B-4EBA-A819-09985FA3E29C}" srcOrd="0" destOrd="0" presId="urn:microsoft.com/office/officeart/2008/layout/HorizontalMultiLevelHierarchy"/>
    <dgm:cxn modelId="{450FE5C4-F869-4B6E-A9C3-7FB219337F30}" type="presParOf" srcId="{45C05641-BE4B-4EBA-A819-09985FA3E29C}" destId="{5B60462D-7D91-496D-A477-11FAD02EB1E3}" srcOrd="0" destOrd="0" presId="urn:microsoft.com/office/officeart/2008/layout/HorizontalMultiLevelHierarchy"/>
    <dgm:cxn modelId="{61DA66A9-74C4-41B9-AAAE-86F7FE8DEFC4}" type="presParOf" srcId="{45C05641-BE4B-4EBA-A819-09985FA3E29C}" destId="{74E8C3D5-F530-4125-8422-5E77EBF57065}" srcOrd="1" destOrd="0" presId="urn:microsoft.com/office/officeart/2008/layout/HorizontalMultiLevelHierarchy"/>
    <dgm:cxn modelId="{4910B773-2759-44C9-98C5-83C24E766801}" type="presParOf" srcId="{74E8C3D5-F530-4125-8422-5E77EBF57065}" destId="{C25A6653-5819-481E-BEF9-62D98E996469}" srcOrd="0" destOrd="0" presId="urn:microsoft.com/office/officeart/2008/layout/HorizontalMultiLevelHierarchy"/>
    <dgm:cxn modelId="{E6C9EEEF-3074-4C7A-BFEC-A916383B9D01}" type="presParOf" srcId="{C25A6653-5819-481E-BEF9-62D98E996469}" destId="{045FC9A5-C719-46CA-ADCF-4B7D9C4BE991}" srcOrd="0" destOrd="0" presId="urn:microsoft.com/office/officeart/2008/layout/HorizontalMultiLevelHierarchy"/>
    <dgm:cxn modelId="{0261C55C-8FD2-4441-874C-3E5FC4AE1F56}" type="presParOf" srcId="{74E8C3D5-F530-4125-8422-5E77EBF57065}" destId="{E6636F4F-0DFF-4A9E-B56A-6181135F3822}" srcOrd="1" destOrd="0" presId="urn:microsoft.com/office/officeart/2008/layout/HorizontalMultiLevelHierarchy"/>
    <dgm:cxn modelId="{68E8E392-F001-40E6-96D1-A427709C4F12}" type="presParOf" srcId="{E6636F4F-0DFF-4A9E-B56A-6181135F3822}" destId="{639A3F4E-F1CA-4335-8287-0E9CE1599680}" srcOrd="0" destOrd="0" presId="urn:microsoft.com/office/officeart/2008/layout/HorizontalMultiLevelHierarchy"/>
    <dgm:cxn modelId="{4093C613-E21F-40C0-86D7-FF46BF58106B}" type="presParOf" srcId="{E6636F4F-0DFF-4A9E-B56A-6181135F3822}" destId="{973CB9DF-EFA6-4A71-81EB-4AC25C59B8CA}" srcOrd="1" destOrd="0" presId="urn:microsoft.com/office/officeart/2008/layout/HorizontalMultiLevelHierarchy"/>
    <dgm:cxn modelId="{0513D9FF-8B08-489F-B86E-F783DDBBD341}" type="presParOf" srcId="{74E8C3D5-F530-4125-8422-5E77EBF57065}" destId="{CA165334-F81E-448C-9F15-EC849DD07B3B}" srcOrd="2" destOrd="0" presId="urn:microsoft.com/office/officeart/2008/layout/HorizontalMultiLevelHierarchy"/>
    <dgm:cxn modelId="{E465815E-3704-4873-9C87-41040AE277E7}" type="presParOf" srcId="{CA165334-F81E-448C-9F15-EC849DD07B3B}" destId="{5983A7BA-000F-41B6-8179-0C711C550D82}" srcOrd="0" destOrd="0" presId="urn:microsoft.com/office/officeart/2008/layout/HorizontalMultiLevelHierarchy"/>
    <dgm:cxn modelId="{9F23FB72-783A-4036-9269-EE9DAF2B2271}" type="presParOf" srcId="{74E8C3D5-F530-4125-8422-5E77EBF57065}" destId="{80DDC415-6C77-4124-A692-D27EEEDD3103}" srcOrd="3" destOrd="0" presId="urn:microsoft.com/office/officeart/2008/layout/HorizontalMultiLevelHierarchy"/>
    <dgm:cxn modelId="{3BEBBA1F-D8BD-45D6-A31C-718C310EEF40}" type="presParOf" srcId="{80DDC415-6C77-4124-A692-D27EEEDD3103}" destId="{E6B17FBE-326B-428A-A16E-6A6AA53F9010}" srcOrd="0" destOrd="0" presId="urn:microsoft.com/office/officeart/2008/layout/HorizontalMultiLevelHierarchy"/>
    <dgm:cxn modelId="{C03D9E0A-E365-4414-A8D9-CA7922E8863D}" type="presParOf" srcId="{80DDC415-6C77-4124-A692-D27EEEDD3103}" destId="{E0E086C2-2050-4810-B1BD-E6FE5282DF6D}" srcOrd="1" destOrd="0" presId="urn:microsoft.com/office/officeart/2008/layout/HorizontalMultiLevelHierarchy"/>
    <dgm:cxn modelId="{ED05D8DC-AAE6-43C6-9C30-C705AA8A7462}" type="presParOf" srcId="{74E8C3D5-F530-4125-8422-5E77EBF57065}" destId="{B22F10E2-9DD7-4FFE-AE03-4BE7A6E83DCC}" srcOrd="4" destOrd="0" presId="urn:microsoft.com/office/officeart/2008/layout/HorizontalMultiLevelHierarchy"/>
    <dgm:cxn modelId="{4429FE27-EB15-4BC8-B4C2-07C66015E8F7}" type="presParOf" srcId="{B22F10E2-9DD7-4FFE-AE03-4BE7A6E83DCC}" destId="{9EA78117-2F24-47BB-BCE5-259E78A19548}" srcOrd="0" destOrd="0" presId="urn:microsoft.com/office/officeart/2008/layout/HorizontalMultiLevelHierarchy"/>
    <dgm:cxn modelId="{5075DA07-CD40-4AB3-893E-15AC6B9A97CC}" type="presParOf" srcId="{74E8C3D5-F530-4125-8422-5E77EBF57065}" destId="{9A7089EA-22E9-4C76-A8E7-A06F34457B74}" srcOrd="5" destOrd="0" presId="urn:microsoft.com/office/officeart/2008/layout/HorizontalMultiLevelHierarchy"/>
    <dgm:cxn modelId="{1BCD4CD6-4010-4BC5-BD1A-240287CE82E8}" type="presParOf" srcId="{9A7089EA-22E9-4C76-A8E7-A06F34457B74}" destId="{F0D11D78-1EAD-488F-81DE-7407505ABA8B}" srcOrd="0" destOrd="0" presId="urn:microsoft.com/office/officeart/2008/layout/HorizontalMultiLevelHierarchy"/>
    <dgm:cxn modelId="{3BCB4990-0160-4615-95A1-A4A6E9FBF3E9}" type="presParOf" srcId="{9A7089EA-22E9-4C76-A8E7-A06F34457B74}" destId="{A444FD29-355E-480A-BE1E-15D656AA609A}" srcOrd="1" destOrd="0" presId="urn:microsoft.com/office/officeart/2008/layout/HorizontalMultiLevelHierarchy"/>
    <dgm:cxn modelId="{EC924827-FEF8-4611-92E7-40EB4ED53DC4}" type="presParOf" srcId="{74E8C3D5-F530-4125-8422-5E77EBF57065}" destId="{59D9127B-A9A1-4D71-A3D5-6AC3CB6EA00D}" srcOrd="6" destOrd="0" presId="urn:microsoft.com/office/officeart/2008/layout/HorizontalMultiLevelHierarchy"/>
    <dgm:cxn modelId="{E4901F27-8B7B-4DC9-87EA-914E5440ABB1}" type="presParOf" srcId="{59D9127B-A9A1-4D71-A3D5-6AC3CB6EA00D}" destId="{A86A0AFB-E65E-4AED-8EC8-ABB9F2D90B28}" srcOrd="0" destOrd="0" presId="urn:microsoft.com/office/officeart/2008/layout/HorizontalMultiLevelHierarchy"/>
    <dgm:cxn modelId="{675FFCA8-90A7-450B-AB8E-4EC80ADBA83A}" type="presParOf" srcId="{74E8C3D5-F530-4125-8422-5E77EBF57065}" destId="{908CA1B6-5DB8-4F7B-A9AC-41A6FDDBCDAB}" srcOrd="7" destOrd="0" presId="urn:microsoft.com/office/officeart/2008/layout/HorizontalMultiLevelHierarchy"/>
    <dgm:cxn modelId="{B732E2A4-C57A-4362-9B7C-18FA301A9C35}" type="presParOf" srcId="{908CA1B6-5DB8-4F7B-A9AC-41A6FDDBCDAB}" destId="{01C965C3-65D1-4D93-8114-CEFA94F4B791}" srcOrd="0" destOrd="0" presId="urn:microsoft.com/office/officeart/2008/layout/HorizontalMultiLevelHierarchy"/>
    <dgm:cxn modelId="{B58C7D48-CCD1-4825-9F09-7B54BDF61714}" type="presParOf" srcId="{908CA1B6-5DB8-4F7B-A9AC-41A6FDDBCDAB}" destId="{781E0D2F-0615-4DE2-8EE4-52C1F4BB3FB1}" srcOrd="1" destOrd="0" presId="urn:microsoft.com/office/officeart/2008/layout/HorizontalMultiLevelHierarchy"/>
    <dgm:cxn modelId="{4AFC79D3-1EA1-45B7-9911-87E7B0DDA430}" type="presParOf" srcId="{74E8C3D5-F530-4125-8422-5E77EBF57065}" destId="{4497AB52-F2F0-4234-A4DB-AB4EF3656336}" srcOrd="8" destOrd="0" presId="urn:microsoft.com/office/officeart/2008/layout/HorizontalMultiLevelHierarchy"/>
    <dgm:cxn modelId="{2BA01280-9ECB-43C1-B361-AEBA3E831DEF}" type="presParOf" srcId="{4497AB52-F2F0-4234-A4DB-AB4EF3656336}" destId="{6C3C15DF-5575-4E86-B903-D7D0D423F92C}" srcOrd="0" destOrd="0" presId="urn:microsoft.com/office/officeart/2008/layout/HorizontalMultiLevelHierarchy"/>
    <dgm:cxn modelId="{5EA0725D-5653-41CD-84B4-F8CDB276B77E}" type="presParOf" srcId="{74E8C3D5-F530-4125-8422-5E77EBF57065}" destId="{985E1AF9-2AB8-49D0-BB6B-789C9D8D143D}" srcOrd="9" destOrd="0" presId="urn:microsoft.com/office/officeart/2008/layout/HorizontalMultiLevelHierarchy"/>
    <dgm:cxn modelId="{DBAE6304-289B-4E93-8240-3DFE95C689A5}" type="presParOf" srcId="{985E1AF9-2AB8-49D0-BB6B-789C9D8D143D}" destId="{6902C2D0-1732-47B4-BF3A-391912E6EEBA}" srcOrd="0" destOrd="0" presId="urn:microsoft.com/office/officeart/2008/layout/HorizontalMultiLevelHierarchy"/>
    <dgm:cxn modelId="{D6D1AA95-BB28-410B-92D1-C8A964899CDC}" type="presParOf" srcId="{985E1AF9-2AB8-49D0-BB6B-789C9D8D143D}" destId="{3E57DD8C-E944-41F7-88DF-DFF6499235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C72C2-F4D1-483D-A71A-26DB0DE7A3DE}" type="doc">
      <dgm:prSet loTypeId="urn:microsoft.com/office/officeart/2005/8/layout/hProcess6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9779AB-440B-422E-A273-745ED51CFAA7}">
      <dgm:prSet phldrT="[Text]"/>
      <dgm:spPr/>
      <dgm:t>
        <a:bodyPr/>
        <a:lstStyle/>
        <a:p>
          <a:r>
            <a:rPr lang="fa-IR" dirty="0" smtClean="0"/>
            <a:t>1</a:t>
          </a:r>
          <a:endParaRPr lang="en-US" dirty="0"/>
        </a:p>
      </dgm:t>
    </dgm:pt>
    <dgm:pt modelId="{A934220F-2CBA-4E6B-90B2-67FEC67F3ED1}" type="parTrans" cxnId="{6E78ED94-80A5-49E5-8E3A-F008F1BDCCAC}">
      <dgm:prSet/>
      <dgm:spPr/>
      <dgm:t>
        <a:bodyPr/>
        <a:lstStyle/>
        <a:p>
          <a:endParaRPr lang="en-US"/>
        </a:p>
      </dgm:t>
    </dgm:pt>
    <dgm:pt modelId="{E831A0DE-B930-49B6-9E46-9382802CCA26}" type="sibTrans" cxnId="{6E78ED94-80A5-49E5-8E3A-F008F1BDCCAC}">
      <dgm:prSet/>
      <dgm:spPr/>
      <dgm:t>
        <a:bodyPr/>
        <a:lstStyle/>
        <a:p>
          <a:endParaRPr lang="en-US"/>
        </a:p>
      </dgm:t>
    </dgm:pt>
    <dgm:pt modelId="{CA16864E-4F69-43EF-BD71-E09A97F4C355}">
      <dgm:prSet phldrT="[Text]"/>
      <dgm:spPr/>
      <dgm:t>
        <a:bodyPr/>
        <a:lstStyle/>
        <a:p>
          <a:r>
            <a:rPr lang="fa-IR" dirty="0" smtClean="0">
              <a:latin typeface="B Nazanin,Bold"/>
              <a:ea typeface="Calibri" panose="020F0502020204030204" pitchFamily="34" charset="0"/>
              <a:cs typeface="B Nazanin" pitchFamily="2" charset="-78"/>
            </a:rPr>
            <a:t>انعطاف پذيري</a:t>
          </a:r>
          <a:endParaRPr lang="en-US" dirty="0"/>
        </a:p>
      </dgm:t>
    </dgm:pt>
    <dgm:pt modelId="{1AD2EA59-C96C-47E7-ACC1-E884F2C80FE0}" type="parTrans" cxnId="{3C4F0D7C-CA56-423A-8063-0E106AB984C4}">
      <dgm:prSet/>
      <dgm:spPr/>
      <dgm:t>
        <a:bodyPr/>
        <a:lstStyle/>
        <a:p>
          <a:endParaRPr lang="en-US"/>
        </a:p>
      </dgm:t>
    </dgm:pt>
    <dgm:pt modelId="{A2E92DC2-A272-47A2-BE36-1B16DAA83919}" type="sibTrans" cxnId="{3C4F0D7C-CA56-423A-8063-0E106AB984C4}">
      <dgm:prSet/>
      <dgm:spPr/>
      <dgm:t>
        <a:bodyPr/>
        <a:lstStyle/>
        <a:p>
          <a:endParaRPr lang="en-US"/>
        </a:p>
      </dgm:t>
    </dgm:pt>
    <dgm:pt modelId="{C0762BA4-62DE-44B0-AA84-0DB153A0481E}">
      <dgm:prSet phldrT="[Text]"/>
      <dgm:spPr/>
      <dgm:t>
        <a:bodyPr/>
        <a:lstStyle/>
        <a:p>
          <a:r>
            <a:rPr lang="fa-IR" dirty="0" smtClean="0"/>
            <a:t>2</a:t>
          </a:r>
          <a:endParaRPr lang="en-US" dirty="0"/>
        </a:p>
      </dgm:t>
    </dgm:pt>
    <dgm:pt modelId="{A219D2C4-7CCF-4023-8419-9D7F0EFD347B}" type="parTrans" cxnId="{50196A72-797D-42B2-8F07-672ABFCA77CB}">
      <dgm:prSet/>
      <dgm:spPr/>
      <dgm:t>
        <a:bodyPr/>
        <a:lstStyle/>
        <a:p>
          <a:endParaRPr lang="en-US"/>
        </a:p>
      </dgm:t>
    </dgm:pt>
    <dgm:pt modelId="{F4461525-227C-4A0C-9030-83C78AAEC9FF}" type="sibTrans" cxnId="{50196A72-797D-42B2-8F07-672ABFCA77CB}">
      <dgm:prSet/>
      <dgm:spPr/>
      <dgm:t>
        <a:bodyPr/>
        <a:lstStyle/>
        <a:p>
          <a:endParaRPr lang="en-US"/>
        </a:p>
      </dgm:t>
    </dgm:pt>
    <dgm:pt modelId="{E93DC7F2-2CFB-41AB-BDFB-2C743D992419}">
      <dgm:prSet phldrT="[Text]"/>
      <dgm:spPr/>
      <dgm:t>
        <a:bodyPr/>
        <a:lstStyle/>
        <a:p>
          <a:r>
            <a:rPr lang="fa-IR" smtClean="0">
              <a:latin typeface="B Nazanin,Bold"/>
              <a:ea typeface="Calibri" panose="020F0502020204030204" pitchFamily="34" charset="0"/>
              <a:cs typeface="B Nazanin" pitchFamily="2" charset="-78"/>
            </a:rPr>
            <a:t>تنوع</a:t>
          </a:r>
          <a:endParaRPr lang="en-US" dirty="0"/>
        </a:p>
      </dgm:t>
    </dgm:pt>
    <dgm:pt modelId="{0F2CE064-AED4-471E-A68C-1EAC69857B00}" type="parTrans" cxnId="{4511A485-C8EF-4CEA-BACB-644DA0669B41}">
      <dgm:prSet/>
      <dgm:spPr/>
      <dgm:t>
        <a:bodyPr/>
        <a:lstStyle/>
        <a:p>
          <a:endParaRPr lang="en-US"/>
        </a:p>
      </dgm:t>
    </dgm:pt>
    <dgm:pt modelId="{130332FD-AFB8-474E-AAEA-640C3B505B00}" type="sibTrans" cxnId="{4511A485-C8EF-4CEA-BACB-644DA0669B41}">
      <dgm:prSet/>
      <dgm:spPr/>
      <dgm:t>
        <a:bodyPr/>
        <a:lstStyle/>
        <a:p>
          <a:endParaRPr lang="en-US"/>
        </a:p>
      </dgm:t>
    </dgm:pt>
    <dgm:pt modelId="{D667C087-283B-4200-997E-636E3E921E7C}">
      <dgm:prSet phldrT="[Text]"/>
      <dgm:spPr/>
      <dgm:t>
        <a:bodyPr/>
        <a:lstStyle/>
        <a:p>
          <a:r>
            <a:rPr lang="fa-IR" dirty="0" smtClean="0"/>
            <a:t>3</a:t>
          </a:r>
          <a:endParaRPr lang="en-US" dirty="0"/>
        </a:p>
      </dgm:t>
    </dgm:pt>
    <dgm:pt modelId="{0255D1FC-522E-440E-AA2B-8B0D8FDAC398}" type="parTrans" cxnId="{1CE2BAAE-BB37-4846-9FCF-894E17D63D07}">
      <dgm:prSet/>
      <dgm:spPr/>
      <dgm:t>
        <a:bodyPr/>
        <a:lstStyle/>
        <a:p>
          <a:endParaRPr lang="en-US"/>
        </a:p>
      </dgm:t>
    </dgm:pt>
    <dgm:pt modelId="{FC8F8D54-9AB7-4CF0-8088-BA378A3CC003}" type="sibTrans" cxnId="{1CE2BAAE-BB37-4846-9FCF-894E17D63D07}">
      <dgm:prSet/>
      <dgm:spPr/>
      <dgm:t>
        <a:bodyPr/>
        <a:lstStyle/>
        <a:p>
          <a:endParaRPr lang="en-US"/>
        </a:p>
      </dgm:t>
    </dgm:pt>
    <dgm:pt modelId="{30E4FA5A-E5EB-4028-89C6-93B79B6A18D8}">
      <dgm:prSet phldrT="[Text]"/>
      <dgm:spPr/>
      <dgm:t>
        <a:bodyPr/>
        <a:lstStyle/>
        <a:p>
          <a:r>
            <a:rPr lang="fa-IR" smtClean="0">
              <a:latin typeface="B Nazanin,Bold"/>
              <a:ea typeface="Calibri" panose="020F0502020204030204" pitchFamily="34" charset="0"/>
              <a:cs typeface="B Nazanin" pitchFamily="2" charset="-78"/>
            </a:rPr>
            <a:t>كارايي </a:t>
          </a:r>
          <a:endParaRPr lang="en-US" dirty="0"/>
        </a:p>
      </dgm:t>
    </dgm:pt>
    <dgm:pt modelId="{BFE84B42-9422-4074-8BB2-DDD523C533F5}" type="parTrans" cxnId="{935F5933-F657-4FFB-A6D7-1EA5B389BA73}">
      <dgm:prSet/>
      <dgm:spPr/>
      <dgm:t>
        <a:bodyPr/>
        <a:lstStyle/>
        <a:p>
          <a:endParaRPr lang="en-US"/>
        </a:p>
      </dgm:t>
    </dgm:pt>
    <dgm:pt modelId="{3B525DE6-F35E-4538-8300-62885449B305}" type="sibTrans" cxnId="{935F5933-F657-4FFB-A6D7-1EA5B389BA73}">
      <dgm:prSet/>
      <dgm:spPr/>
      <dgm:t>
        <a:bodyPr/>
        <a:lstStyle/>
        <a:p>
          <a:endParaRPr lang="en-US"/>
        </a:p>
      </dgm:t>
    </dgm:pt>
    <dgm:pt modelId="{84A4EE8B-24A8-48C0-B594-85D02DD66C47}" type="pres">
      <dgm:prSet presAssocID="{531C72C2-F4D1-483D-A71A-26DB0DE7A3DE}" presName="theList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99F76E-5B8C-4F88-ABE4-FBFCADC28F45}" type="pres">
      <dgm:prSet presAssocID="{529779AB-440B-422E-A273-745ED51CFAA7}" presName="compNode" presStyleCnt="0"/>
      <dgm:spPr/>
    </dgm:pt>
    <dgm:pt modelId="{FFE43D7B-00F7-42F0-8ADB-42E2C4736A46}" type="pres">
      <dgm:prSet presAssocID="{529779AB-440B-422E-A273-745ED51CFAA7}" presName="noGeometry" presStyleCnt="0"/>
      <dgm:spPr/>
    </dgm:pt>
    <dgm:pt modelId="{761A51AD-A818-49E0-BF34-E00DDE4904A4}" type="pres">
      <dgm:prSet presAssocID="{529779AB-440B-422E-A273-745ED51CFAA7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52E5A-2846-4277-BC7B-70D35E87FB89}" type="pres">
      <dgm:prSet presAssocID="{529779AB-440B-422E-A273-745ED51CFAA7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6DE92D7D-0FE6-440C-839D-D7B1607E2698}" type="pres">
      <dgm:prSet presAssocID="{529779AB-440B-422E-A273-745ED51CFAA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AC075-0BFD-4EEC-92D1-EBB747F4FE29}" type="pres">
      <dgm:prSet presAssocID="{529779AB-440B-422E-A273-745ED51CFAA7}" presName="aSpace" presStyleCnt="0"/>
      <dgm:spPr/>
    </dgm:pt>
    <dgm:pt modelId="{D56EEC38-F739-4351-8484-8EE606E21EE5}" type="pres">
      <dgm:prSet presAssocID="{C0762BA4-62DE-44B0-AA84-0DB153A0481E}" presName="compNode" presStyleCnt="0"/>
      <dgm:spPr/>
    </dgm:pt>
    <dgm:pt modelId="{24EBF195-9702-48E0-91F4-AA39FD825EAE}" type="pres">
      <dgm:prSet presAssocID="{C0762BA4-62DE-44B0-AA84-0DB153A0481E}" presName="noGeometry" presStyleCnt="0"/>
      <dgm:spPr/>
    </dgm:pt>
    <dgm:pt modelId="{21213BFD-0309-4251-B5C4-40158728AE07}" type="pres">
      <dgm:prSet presAssocID="{C0762BA4-62DE-44B0-AA84-0DB153A0481E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C78E3-AF06-42B2-B509-EAFEF6ED9B1F}" type="pres">
      <dgm:prSet presAssocID="{C0762BA4-62DE-44B0-AA84-0DB153A0481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CBCB489E-C84E-4B5C-B9B3-12DFC4DDF217}" type="pres">
      <dgm:prSet presAssocID="{C0762BA4-62DE-44B0-AA84-0DB153A048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9EFCE-DCDC-42BB-A203-B4EB24223446}" type="pres">
      <dgm:prSet presAssocID="{C0762BA4-62DE-44B0-AA84-0DB153A0481E}" presName="aSpace" presStyleCnt="0"/>
      <dgm:spPr/>
    </dgm:pt>
    <dgm:pt modelId="{7EFC23F4-09E5-43DE-8E52-DFE7E58174B9}" type="pres">
      <dgm:prSet presAssocID="{D667C087-283B-4200-997E-636E3E921E7C}" presName="compNode" presStyleCnt="0"/>
      <dgm:spPr/>
    </dgm:pt>
    <dgm:pt modelId="{5BD574DD-17B1-4A22-B240-1D21AD985B51}" type="pres">
      <dgm:prSet presAssocID="{D667C087-283B-4200-997E-636E3E921E7C}" presName="noGeometry" presStyleCnt="0"/>
      <dgm:spPr/>
    </dgm:pt>
    <dgm:pt modelId="{58AC6853-B519-4BAB-BDA5-23DC02E80AFD}" type="pres">
      <dgm:prSet presAssocID="{D667C087-283B-4200-997E-636E3E921E7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C4288-12E9-4506-89F0-EA61BD3917BA}" type="pres">
      <dgm:prSet presAssocID="{D667C087-283B-4200-997E-636E3E921E7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E6F2F04D-3E1F-44C8-9F45-1AD1721973C1}" type="pres">
      <dgm:prSet presAssocID="{D667C087-283B-4200-997E-636E3E921E7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3ADF7-EDF4-4FDC-B425-C195C3BBE1C6}" type="presOf" srcId="{D667C087-283B-4200-997E-636E3E921E7C}" destId="{E6F2F04D-3E1F-44C8-9F45-1AD1721973C1}" srcOrd="0" destOrd="0" presId="urn:microsoft.com/office/officeart/2005/8/layout/hProcess6"/>
    <dgm:cxn modelId="{B75439D3-DE2D-466E-8AC7-237C2E474D60}" type="presOf" srcId="{C0762BA4-62DE-44B0-AA84-0DB153A0481E}" destId="{CBCB489E-C84E-4B5C-B9B3-12DFC4DDF217}" srcOrd="0" destOrd="0" presId="urn:microsoft.com/office/officeart/2005/8/layout/hProcess6"/>
    <dgm:cxn modelId="{49F4855A-CA43-4269-B758-C6D820D0DD5C}" type="presOf" srcId="{529779AB-440B-422E-A273-745ED51CFAA7}" destId="{6DE92D7D-0FE6-440C-839D-D7B1607E2698}" srcOrd="0" destOrd="0" presId="urn:microsoft.com/office/officeart/2005/8/layout/hProcess6"/>
    <dgm:cxn modelId="{31811E18-C932-4B58-8836-178FDC9794DF}" type="presOf" srcId="{CA16864E-4F69-43EF-BD71-E09A97F4C355}" destId="{761A51AD-A818-49E0-BF34-E00DDE4904A4}" srcOrd="0" destOrd="0" presId="urn:microsoft.com/office/officeart/2005/8/layout/hProcess6"/>
    <dgm:cxn modelId="{6E78ED94-80A5-49E5-8E3A-F008F1BDCCAC}" srcId="{531C72C2-F4D1-483D-A71A-26DB0DE7A3DE}" destId="{529779AB-440B-422E-A273-745ED51CFAA7}" srcOrd="0" destOrd="0" parTransId="{A934220F-2CBA-4E6B-90B2-67FEC67F3ED1}" sibTransId="{E831A0DE-B930-49B6-9E46-9382802CCA26}"/>
    <dgm:cxn modelId="{50196A72-797D-42B2-8F07-672ABFCA77CB}" srcId="{531C72C2-F4D1-483D-A71A-26DB0DE7A3DE}" destId="{C0762BA4-62DE-44B0-AA84-0DB153A0481E}" srcOrd="1" destOrd="0" parTransId="{A219D2C4-7CCF-4023-8419-9D7F0EFD347B}" sibTransId="{F4461525-227C-4A0C-9030-83C78AAEC9FF}"/>
    <dgm:cxn modelId="{1CE2BAAE-BB37-4846-9FCF-894E17D63D07}" srcId="{531C72C2-F4D1-483D-A71A-26DB0DE7A3DE}" destId="{D667C087-283B-4200-997E-636E3E921E7C}" srcOrd="2" destOrd="0" parTransId="{0255D1FC-522E-440E-AA2B-8B0D8FDAC398}" sibTransId="{FC8F8D54-9AB7-4CF0-8088-BA378A3CC003}"/>
    <dgm:cxn modelId="{1AE3AE57-2F51-40F1-870E-B62D679C14D0}" type="presOf" srcId="{30E4FA5A-E5EB-4028-89C6-93B79B6A18D8}" destId="{58AC6853-B519-4BAB-BDA5-23DC02E80AFD}" srcOrd="0" destOrd="0" presId="urn:microsoft.com/office/officeart/2005/8/layout/hProcess6"/>
    <dgm:cxn modelId="{4511A485-C8EF-4CEA-BACB-644DA0669B41}" srcId="{C0762BA4-62DE-44B0-AA84-0DB153A0481E}" destId="{E93DC7F2-2CFB-41AB-BDFB-2C743D992419}" srcOrd="0" destOrd="0" parTransId="{0F2CE064-AED4-471E-A68C-1EAC69857B00}" sibTransId="{130332FD-AFB8-474E-AAEA-640C3B505B00}"/>
    <dgm:cxn modelId="{4638BE80-B995-49CF-A1C3-6EABB4156964}" type="presOf" srcId="{CA16864E-4F69-43EF-BD71-E09A97F4C355}" destId="{9BD52E5A-2846-4277-BC7B-70D35E87FB89}" srcOrd="1" destOrd="0" presId="urn:microsoft.com/office/officeart/2005/8/layout/hProcess6"/>
    <dgm:cxn modelId="{2534F578-9A3F-4A26-B26C-8F3B2F54F11B}" type="presOf" srcId="{E93DC7F2-2CFB-41AB-BDFB-2C743D992419}" destId="{21213BFD-0309-4251-B5C4-40158728AE07}" srcOrd="0" destOrd="0" presId="urn:microsoft.com/office/officeart/2005/8/layout/hProcess6"/>
    <dgm:cxn modelId="{3C4F0D7C-CA56-423A-8063-0E106AB984C4}" srcId="{529779AB-440B-422E-A273-745ED51CFAA7}" destId="{CA16864E-4F69-43EF-BD71-E09A97F4C355}" srcOrd="0" destOrd="0" parTransId="{1AD2EA59-C96C-47E7-ACC1-E884F2C80FE0}" sibTransId="{A2E92DC2-A272-47A2-BE36-1B16DAA83919}"/>
    <dgm:cxn modelId="{935F5933-F657-4FFB-A6D7-1EA5B389BA73}" srcId="{D667C087-283B-4200-997E-636E3E921E7C}" destId="{30E4FA5A-E5EB-4028-89C6-93B79B6A18D8}" srcOrd="0" destOrd="0" parTransId="{BFE84B42-9422-4074-8BB2-DDD523C533F5}" sibTransId="{3B525DE6-F35E-4538-8300-62885449B305}"/>
    <dgm:cxn modelId="{C79CA249-A4D9-4B76-A5AF-24E01E1EEB6A}" type="presOf" srcId="{E93DC7F2-2CFB-41AB-BDFB-2C743D992419}" destId="{94FC78E3-AF06-42B2-B509-EAFEF6ED9B1F}" srcOrd="1" destOrd="0" presId="urn:microsoft.com/office/officeart/2005/8/layout/hProcess6"/>
    <dgm:cxn modelId="{B4582701-B71E-4A8A-A126-99CD06DC9CDC}" type="presOf" srcId="{30E4FA5A-E5EB-4028-89C6-93B79B6A18D8}" destId="{8BDC4288-12E9-4506-89F0-EA61BD3917BA}" srcOrd="1" destOrd="0" presId="urn:microsoft.com/office/officeart/2005/8/layout/hProcess6"/>
    <dgm:cxn modelId="{32B5D565-168A-4191-BB60-66E680E35FF7}" type="presOf" srcId="{531C72C2-F4D1-483D-A71A-26DB0DE7A3DE}" destId="{84A4EE8B-24A8-48C0-B594-85D02DD66C47}" srcOrd="0" destOrd="0" presId="urn:microsoft.com/office/officeart/2005/8/layout/hProcess6"/>
    <dgm:cxn modelId="{6CDC403C-A09E-4D19-B313-60536163E3EF}" type="presParOf" srcId="{84A4EE8B-24A8-48C0-B594-85D02DD66C47}" destId="{0F99F76E-5B8C-4F88-ABE4-FBFCADC28F45}" srcOrd="0" destOrd="0" presId="urn:microsoft.com/office/officeart/2005/8/layout/hProcess6"/>
    <dgm:cxn modelId="{5A4B27D8-A366-4DE0-9A3E-91372E29CFAB}" type="presParOf" srcId="{0F99F76E-5B8C-4F88-ABE4-FBFCADC28F45}" destId="{FFE43D7B-00F7-42F0-8ADB-42E2C4736A46}" srcOrd="0" destOrd="0" presId="urn:microsoft.com/office/officeart/2005/8/layout/hProcess6"/>
    <dgm:cxn modelId="{9066E34D-869D-4C91-9B2A-E0B525C033E3}" type="presParOf" srcId="{0F99F76E-5B8C-4F88-ABE4-FBFCADC28F45}" destId="{761A51AD-A818-49E0-BF34-E00DDE4904A4}" srcOrd="1" destOrd="0" presId="urn:microsoft.com/office/officeart/2005/8/layout/hProcess6"/>
    <dgm:cxn modelId="{9EF7BAE4-8F37-4234-9045-33EF9635E63E}" type="presParOf" srcId="{0F99F76E-5B8C-4F88-ABE4-FBFCADC28F45}" destId="{9BD52E5A-2846-4277-BC7B-70D35E87FB89}" srcOrd="2" destOrd="0" presId="urn:microsoft.com/office/officeart/2005/8/layout/hProcess6"/>
    <dgm:cxn modelId="{38881731-7BEE-491F-90C7-CB730881BF63}" type="presParOf" srcId="{0F99F76E-5B8C-4F88-ABE4-FBFCADC28F45}" destId="{6DE92D7D-0FE6-440C-839D-D7B1607E2698}" srcOrd="3" destOrd="0" presId="urn:microsoft.com/office/officeart/2005/8/layout/hProcess6"/>
    <dgm:cxn modelId="{72896314-BFE3-4E51-9AD8-22F7B3A4DDA4}" type="presParOf" srcId="{84A4EE8B-24A8-48C0-B594-85D02DD66C47}" destId="{E38AC075-0BFD-4EEC-92D1-EBB747F4FE29}" srcOrd="1" destOrd="0" presId="urn:microsoft.com/office/officeart/2005/8/layout/hProcess6"/>
    <dgm:cxn modelId="{55235E8F-07B5-47C7-9C75-CA16EBA3AF61}" type="presParOf" srcId="{84A4EE8B-24A8-48C0-B594-85D02DD66C47}" destId="{D56EEC38-F739-4351-8484-8EE606E21EE5}" srcOrd="2" destOrd="0" presId="urn:microsoft.com/office/officeart/2005/8/layout/hProcess6"/>
    <dgm:cxn modelId="{E1CC92EE-B8C2-4D09-9151-4C37F3CBD39A}" type="presParOf" srcId="{D56EEC38-F739-4351-8484-8EE606E21EE5}" destId="{24EBF195-9702-48E0-91F4-AA39FD825EAE}" srcOrd="0" destOrd="0" presId="urn:microsoft.com/office/officeart/2005/8/layout/hProcess6"/>
    <dgm:cxn modelId="{8D8BD555-A4AF-41DC-81DE-38D862F6954E}" type="presParOf" srcId="{D56EEC38-F739-4351-8484-8EE606E21EE5}" destId="{21213BFD-0309-4251-B5C4-40158728AE07}" srcOrd="1" destOrd="0" presId="urn:microsoft.com/office/officeart/2005/8/layout/hProcess6"/>
    <dgm:cxn modelId="{4FD6C8AF-92CC-4BAC-8BD4-59A2BB01790E}" type="presParOf" srcId="{D56EEC38-F739-4351-8484-8EE606E21EE5}" destId="{94FC78E3-AF06-42B2-B509-EAFEF6ED9B1F}" srcOrd="2" destOrd="0" presId="urn:microsoft.com/office/officeart/2005/8/layout/hProcess6"/>
    <dgm:cxn modelId="{B0E42040-72B4-46FE-9CFB-E9C8C1ADF8D5}" type="presParOf" srcId="{D56EEC38-F739-4351-8484-8EE606E21EE5}" destId="{CBCB489E-C84E-4B5C-B9B3-12DFC4DDF217}" srcOrd="3" destOrd="0" presId="urn:microsoft.com/office/officeart/2005/8/layout/hProcess6"/>
    <dgm:cxn modelId="{9CD3BCE4-B75B-41DC-A312-BE993101FB0E}" type="presParOf" srcId="{84A4EE8B-24A8-48C0-B594-85D02DD66C47}" destId="{14B9EFCE-DCDC-42BB-A203-B4EB24223446}" srcOrd="3" destOrd="0" presId="urn:microsoft.com/office/officeart/2005/8/layout/hProcess6"/>
    <dgm:cxn modelId="{D92A1136-A35A-46AA-956C-0C8F89042732}" type="presParOf" srcId="{84A4EE8B-24A8-48C0-B594-85D02DD66C47}" destId="{7EFC23F4-09E5-43DE-8E52-DFE7E58174B9}" srcOrd="4" destOrd="0" presId="urn:microsoft.com/office/officeart/2005/8/layout/hProcess6"/>
    <dgm:cxn modelId="{951947F8-F5FB-4AAD-B5DE-24816AC5C700}" type="presParOf" srcId="{7EFC23F4-09E5-43DE-8E52-DFE7E58174B9}" destId="{5BD574DD-17B1-4A22-B240-1D21AD985B51}" srcOrd="0" destOrd="0" presId="urn:microsoft.com/office/officeart/2005/8/layout/hProcess6"/>
    <dgm:cxn modelId="{3C12994B-8730-42A4-8CCE-084AA64DC871}" type="presParOf" srcId="{7EFC23F4-09E5-43DE-8E52-DFE7E58174B9}" destId="{58AC6853-B519-4BAB-BDA5-23DC02E80AFD}" srcOrd="1" destOrd="0" presId="urn:microsoft.com/office/officeart/2005/8/layout/hProcess6"/>
    <dgm:cxn modelId="{BC95AF24-2198-42B1-A3B7-490EEDB0F6CC}" type="presParOf" srcId="{7EFC23F4-09E5-43DE-8E52-DFE7E58174B9}" destId="{8BDC4288-12E9-4506-89F0-EA61BD3917BA}" srcOrd="2" destOrd="0" presId="urn:microsoft.com/office/officeart/2005/8/layout/hProcess6"/>
    <dgm:cxn modelId="{2BDABD4B-8A7E-4019-8E34-4A7A6D2B3D30}" type="presParOf" srcId="{7EFC23F4-09E5-43DE-8E52-DFE7E58174B9}" destId="{E6F2F04D-3E1F-44C8-9F45-1AD1721973C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26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67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815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26614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8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961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4857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146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5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021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97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961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2507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025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330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759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017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FBA629-682F-4859-B962-582299BCEB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62E-B286-47AA-A462-7D345496D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1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301" y="517585"/>
            <a:ext cx="558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solidFill>
                  <a:schemeClr val="bg1"/>
                </a:solidFill>
                <a:cs typeface="B Farnaz" panose="00000400000000000000" pitchFamily="2" charset="-78"/>
              </a:rPr>
              <a:t>پدافند غیر عامل</a:t>
            </a:r>
            <a:endParaRPr lang="en-US" sz="72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001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1110" y="1062974"/>
            <a:ext cx="8082951" cy="187615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روش </a:t>
            </a:r>
            <a:r>
              <a:rPr lang="fa-IR" sz="1400" b="1" dirty="0" smtClean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عمومي </a:t>
            </a:r>
            <a:r>
              <a:rPr lang="fa-IR" sz="1400" b="1" dirty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پدافند غير </a:t>
            </a:r>
            <a:r>
              <a:rPr lang="fa-IR" sz="1400" b="1" dirty="0" smtClean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عامل:</a:t>
            </a:r>
          </a:p>
          <a:p>
            <a:pPr algn="just" rtl="1">
              <a:lnSpc>
                <a:spcPct val="107000"/>
              </a:lnSpc>
            </a:pPr>
            <a:r>
              <a:rPr lang="fa-IR" sz="1400" dirty="0" smtClean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اصول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ارهاي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مجموعه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اقدامات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بن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ادي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بنا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صورت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بکارگ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ري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توان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اهداف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قب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تقل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خسارات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صدمات،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کاهش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قابل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توانا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سامانه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شناسا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هدف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دقت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هدفگ</a:t>
            </a:r>
            <a:r>
              <a:rPr lang="ar-SA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ري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تسل</a:t>
            </a:r>
            <a:r>
              <a:rPr lang="ar-SA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حات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آفند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دشمن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تحم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هز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نه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شتر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وي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نائل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گرد</a:t>
            </a:r>
            <a:r>
              <a:rPr lang="ar-SA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fa-IR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: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عبارتند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از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:</a:t>
            </a:r>
          </a:p>
          <a:p>
            <a:pPr algn="just" rtl="1">
              <a:lnSpc>
                <a:spcPct val="107000"/>
              </a:lnSpc>
            </a:pP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استتار، اختفاء ، فريب ، مكان يابي ، پراكندگي ، جابجايي ، هشدار ، استحكامات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، پناهگا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هها، اطفاء حريق و احياء.</a:t>
            </a:r>
          </a:p>
          <a:p>
            <a:pPr algn="r" rtl="1"/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به عنوان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مثالي ساده، از پدافند غيرعامل مي توان به استتار، اختفا و ايجاد سرپناه براي تأسيسات مهم و استراتژيك اشاره كرد . در پدافند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عامل مثل سيستم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هاي ضد هوايي و هواپيماهاي رهگير، فقط نيروهاي مسلح مسئوليت دارند . در حالي كه در پدافند غيرعامل تمام نهادها،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نيروها، سازمان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ها، صنايع و حتي مردم عادي مي توانند نقش مؤثري بر عهده گيرند.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566"/>
          <a:stretch/>
        </p:blipFill>
        <p:spPr>
          <a:xfrm>
            <a:off x="3831515" y="3035300"/>
            <a:ext cx="5330217" cy="3651070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</p:pic>
      <p:sp>
        <p:nvSpPr>
          <p:cNvPr id="5" name="Rectangle 4"/>
          <p:cNvSpPr/>
          <p:nvPr/>
        </p:nvSpPr>
        <p:spPr>
          <a:xfrm>
            <a:off x="7112788" y="281025"/>
            <a:ext cx="3334567" cy="48750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fa-IR" sz="2400" b="1" dirty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روش عمومي </a:t>
            </a:r>
            <a:r>
              <a:rPr lang="ar-SA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پ</a:t>
            </a:r>
            <a:r>
              <a:rPr lang="fa-IR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افند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endParaRPr lang="fa-IR" sz="2400" b="1" dirty="0">
              <a:solidFill>
                <a:schemeClr val="bg1"/>
              </a:solidFill>
              <a:latin typeface="BNazanin,Bold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274061" y="1587500"/>
            <a:ext cx="838439" cy="0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93280" y="1384300"/>
            <a:ext cx="0" cy="347653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66400" y="2819400"/>
            <a:ext cx="0" cy="2400300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61732" y="4419600"/>
            <a:ext cx="15315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856805" y="4495800"/>
            <a:ext cx="1181100" cy="0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7355" y="1651000"/>
            <a:ext cx="665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460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50566" y="391244"/>
            <a:ext cx="6209762" cy="6056435"/>
            <a:chOff x="3450566" y="391244"/>
            <a:chExt cx="6209762" cy="60564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0566" y="391244"/>
              <a:ext cx="6209762" cy="6056435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3" name="Oval 2"/>
            <p:cNvSpPr/>
            <p:nvPr/>
          </p:nvSpPr>
          <p:spPr>
            <a:xfrm>
              <a:off x="9049109" y="465826"/>
              <a:ext cx="534838" cy="2760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780362" y="6038491"/>
              <a:ext cx="2424023" cy="2242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22516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37" y="216310"/>
            <a:ext cx="3333601" cy="49270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040936" y="1143561"/>
            <a:ext cx="5310942" cy="2474816"/>
            <a:chOff x="6040936" y="1143561"/>
            <a:chExt cx="5310942" cy="2474816"/>
          </a:xfrm>
        </p:grpSpPr>
        <p:grpSp>
          <p:nvGrpSpPr>
            <p:cNvPr id="22" name="Group 21"/>
            <p:cNvGrpSpPr/>
            <p:nvPr/>
          </p:nvGrpSpPr>
          <p:grpSpPr>
            <a:xfrm>
              <a:off x="6040936" y="1190098"/>
              <a:ext cx="5310942" cy="2428279"/>
              <a:chOff x="6040936" y="1190098"/>
              <a:chExt cx="5310942" cy="242827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t="14674"/>
              <a:stretch/>
            </p:blipFill>
            <p:spPr>
              <a:xfrm>
                <a:off x="6040936" y="1190098"/>
                <a:ext cx="5310942" cy="2428279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0808898" y="1271239"/>
                <a:ext cx="496231" cy="3160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923111" y="1143561"/>
              <a:ext cx="342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b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1</a:t>
              </a:r>
              <a:endParaRPr 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89653" y="3699518"/>
            <a:ext cx="3562225" cy="2762699"/>
            <a:chOff x="7789653" y="3699518"/>
            <a:chExt cx="3562225" cy="2762699"/>
          </a:xfrm>
        </p:grpSpPr>
        <p:grpSp>
          <p:nvGrpSpPr>
            <p:cNvPr id="16" name="Group 15"/>
            <p:cNvGrpSpPr/>
            <p:nvPr/>
          </p:nvGrpSpPr>
          <p:grpSpPr>
            <a:xfrm>
              <a:off x="7789653" y="3785965"/>
              <a:ext cx="3562225" cy="2676252"/>
              <a:chOff x="5980549" y="2672197"/>
              <a:chExt cx="4208233" cy="316158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549" y="2672197"/>
                <a:ext cx="4208233" cy="3161589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635706" y="2743200"/>
                <a:ext cx="497849" cy="2070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863199" y="3699518"/>
              <a:ext cx="342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b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2</a:t>
              </a:r>
              <a:endParaRPr 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87251" y="922680"/>
            <a:ext cx="4033132" cy="2254998"/>
            <a:chOff x="1887251" y="922680"/>
            <a:chExt cx="4033132" cy="2254998"/>
          </a:xfrm>
        </p:grpSpPr>
        <p:grpSp>
          <p:nvGrpSpPr>
            <p:cNvPr id="15" name="Group 14"/>
            <p:cNvGrpSpPr/>
            <p:nvPr/>
          </p:nvGrpSpPr>
          <p:grpSpPr>
            <a:xfrm>
              <a:off x="1887251" y="922680"/>
              <a:ext cx="4033132" cy="2254998"/>
              <a:chOff x="1887251" y="203531"/>
              <a:chExt cx="4033132" cy="225499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7251" y="203531"/>
                <a:ext cx="4033132" cy="2254998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124091" y="309681"/>
                <a:ext cx="641623" cy="2424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271501" y="930787"/>
              <a:ext cx="342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b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3</a:t>
              </a:r>
              <a:endParaRPr 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05609" y="3799936"/>
            <a:ext cx="4034616" cy="2075331"/>
            <a:chOff x="3205609" y="3799936"/>
            <a:chExt cx="4034616" cy="2075331"/>
          </a:xfrm>
        </p:grpSpPr>
        <p:grpSp>
          <p:nvGrpSpPr>
            <p:cNvPr id="18" name="Group 17"/>
            <p:cNvGrpSpPr/>
            <p:nvPr/>
          </p:nvGrpSpPr>
          <p:grpSpPr>
            <a:xfrm>
              <a:off x="3205609" y="3846068"/>
              <a:ext cx="4034616" cy="2029199"/>
              <a:chOff x="1885767" y="2594559"/>
              <a:chExt cx="4034616" cy="202919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885767" y="2594559"/>
                <a:ext cx="4034616" cy="2029199"/>
                <a:chOff x="1885768" y="2672197"/>
                <a:chExt cx="4034616" cy="2029199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5768" y="2672197"/>
                  <a:ext cx="4034616" cy="2029199"/>
                </a:xfrm>
                <a:prstGeom prst="rect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5287993" y="2754983"/>
                  <a:ext cx="543858" cy="19525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3283790" y="4192605"/>
                <a:ext cx="1098429" cy="2586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646552" y="3799936"/>
              <a:ext cx="342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b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4</a:t>
              </a:r>
              <a:endParaRPr 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90702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756" y="612474"/>
            <a:ext cx="5300252" cy="3873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501" y="1783240"/>
            <a:ext cx="4898332" cy="40889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3990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1977" y="229446"/>
            <a:ext cx="3353802" cy="4216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ارتباط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نرم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0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5065" y="671482"/>
            <a:ext cx="842985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سال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1990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جنگها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تغ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داده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شکل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صرفا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نظام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سخت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افزاري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سمت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مه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سخت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رم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تغ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کرده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اند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fa-IR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اساس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برخلاف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نکه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گذشته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تعر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مل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شتر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تأث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جنبه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نظام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دفاع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بود،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امروز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تعر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مدرن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مل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شامل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تأث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همه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مؤلفه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قدرت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جمله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قدرت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پلمات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قدرت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نظام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قدرت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اقتصادي،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قدرت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علم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قدرت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رسانهاي،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تبل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...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817078" y="2033593"/>
            <a:ext cx="5943600" cy="352679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88838" y="3058483"/>
            <a:ext cx="5943600" cy="2717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9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70985"/>
            <a:ext cx="8872267" cy="18783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سخت</a:t>
            </a: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نرم</a:t>
            </a:r>
            <a:r>
              <a:rPr lang="en-US" sz="16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fa-IR" sz="1600" b="1" dirty="0" smtClean="0">
              <a:solidFill>
                <a:schemeClr val="bg1"/>
              </a:solidFill>
              <a:latin typeface="B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لغوي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ترسان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دن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دادن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عرصه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روابط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الملل،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عبارت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گونه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قصد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حادثه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اقدامات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ثبات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اقتصادي،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منافع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ات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مل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کشور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معرض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خطر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جدي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قرار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دهد.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</a:pP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توان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کاربرد،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قلمرو،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جنبه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مختلف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مورد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بررس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طبقه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بندي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قرار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داد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ساس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توان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جهت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نوع،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منشاء،ابزار،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دوره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نها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قلمرو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هدف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مورد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بخش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سخت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نرم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تقس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نمود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9790"/>
          <a:stretch/>
        </p:blipFill>
        <p:spPr>
          <a:xfrm>
            <a:off x="3536705" y="3625862"/>
            <a:ext cx="6370856" cy="28511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8200" y="340744"/>
            <a:ext cx="1997512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انواع </a:t>
            </a:r>
            <a:r>
              <a:rPr lang="ar-SA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fa-IR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6176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073842"/>
            <a:ext cx="8242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در جهت مقابله با تهدیدات حوزه فرهنگی و اجتماعی در راستاي پدافند غیر 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عامل کارشناسان </a:t>
            </a:r>
            <a:r>
              <a:rPr lang="fa-IR" sz="1600" dirty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راهکارها و نظریات مختلفی 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را ارائه داده </a:t>
            </a:r>
            <a:r>
              <a:rPr lang="fa-IR" sz="1600" dirty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اند. در نمودار زیر مهمترین 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راهکار هاي </a:t>
            </a:r>
            <a:r>
              <a:rPr lang="fa-IR" sz="1600" dirty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کاربردي و عملی قابل اجراي پدافند غیر عامل در حوزه جنگ نرم نشان 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داده شده </a:t>
            </a:r>
            <a:r>
              <a:rPr lang="fa-IR" sz="1600" dirty="0">
                <a:solidFill>
                  <a:schemeClr val="bg1"/>
                </a:solidFill>
                <a:latin typeface="BNazanin"/>
                <a:cs typeface="B Nazanin" panose="00000400000000000000" pitchFamily="2" charset="-78"/>
              </a:rPr>
              <a:t>است: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871" y="2095445"/>
            <a:ext cx="6738308" cy="4156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8200" y="340744"/>
            <a:ext cx="1997512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انواع </a:t>
            </a:r>
            <a:r>
              <a:rPr lang="ar-SA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fa-IR" sz="2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7688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4" y="897689"/>
            <a:ext cx="7956468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12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اشاعه </a:t>
            </a:r>
            <a:r>
              <a:rPr lang="fa-IR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ي فرهنگ پدافند غيرعامل و مشارکت تمامي آحاد جامعه در گسترش اصول و مباني بنیادین آن يکي از مهم ترين راهکارهايي است که ميتواند جامعه را در برابر بحران هاي احتمالي بيمه نمايد. </a:t>
            </a:r>
            <a:r>
              <a:rPr lang="fa-IR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تقوایی و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جوزی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خمسلویی 1391: 60) </a:t>
            </a:r>
            <a:r>
              <a:rPr lang="ar-SA" sz="1600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ar-SA" sz="1600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زیر نمودار روند عملکردی پدافند غیر عامل آورده شده </a:t>
            </a:r>
            <a:r>
              <a:rPr lang="ar-SA" sz="1600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1600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: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277"/>
          <a:stretch/>
        </p:blipFill>
        <p:spPr>
          <a:xfrm>
            <a:off x="3230509" y="1780431"/>
            <a:ext cx="5943600" cy="4895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3900" y="255201"/>
            <a:ext cx="5892800" cy="5486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بررس</a:t>
            </a:r>
            <a:r>
              <a:rPr lang="ar-S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عملكرد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وظا</a:t>
            </a:r>
            <a:r>
              <a:rPr lang="ar-S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ف</a:t>
            </a:r>
            <a:r>
              <a:rPr lang="ar-SA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کنار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20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بحران</a:t>
            </a:r>
            <a:endParaRPr lang="fa-IR" sz="2000" b="1" dirty="0" smtClean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</a:pPr>
            <a:r>
              <a:rPr lang="ar-SA" sz="12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endParaRPr lang="fa-IR" sz="1200" b="1" dirty="0" smtClean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,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0387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5384" y="381360"/>
            <a:ext cx="8086725" cy="5905500"/>
            <a:chOff x="2052637" y="476250"/>
            <a:chExt cx="8086725" cy="5905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2637" y="476250"/>
              <a:ext cx="8086725" cy="59055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9100868" y="785004"/>
              <a:ext cx="681487" cy="310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934975" y="5837207"/>
              <a:ext cx="1532626" cy="4169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937185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69" y="0"/>
            <a:ext cx="1051313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0160" y="1228264"/>
            <a:ext cx="4896779" cy="452431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علاوه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 این که تهدیدات مبنا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 عملکرد مدیریت بحران و پدافند غیر عامل تاثیر گذاشته است سطح حفظ آمادگی این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دو</a:t>
            </a:r>
            <a:r>
              <a:rPr lang="fa-I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باهم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متفاوت است طوری که سطح آمادگی مدیریت بحران در سطح ایمنی است در حالی که پدافند غیر عامل در سطح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حفظ</a:t>
            </a:r>
            <a:r>
              <a:rPr lang="fa-I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آمادگی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دفاع قرار دارد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همانطور که در شکل دیده می شود سطوح آمادگی در برابر بحران های شهری در سه سطح تعریف می شود که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عبارتنداز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ایمنی ، امنیت و دفاع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بعد از ایمنی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امنیت قرار دارد که استاندارد های امنیت از ایمنی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درسطح بالاتری قراردارد و بعد از آن سطح دفاع است که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بردارنده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کلیه ی سطوح آمادگی است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مثلا در برخی موارد در سطح ایمنی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دیگر تداوم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کارکرد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معنا پیدا نمی کند</a:t>
            </a:r>
            <a:r>
              <a:rPr lang="en-US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اما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سطح</a:t>
            </a:r>
            <a:r>
              <a:rPr lang="fa-I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دفاع </a:t>
            </a:r>
            <a:r>
              <a:rPr lang="ar-SA" sz="1600" b="1" dirty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حتما به هر شکلی که هست باید تداوم کار کرد وجود داشته </a:t>
            </a:r>
            <a:r>
              <a:rPr lang="ar-SA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باشد</a:t>
            </a:r>
            <a:r>
              <a:rPr lang="fa-IR" sz="1600" b="1" dirty="0" smtClean="0">
                <a:solidFill>
                  <a:schemeClr val="tx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.</a:t>
            </a:r>
            <a:endPara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0" b="89820" l="25505" r="88073"/>
                    </a14:imgEffect>
                  </a14:imgLayer>
                </a14:imgProps>
              </a:ext>
            </a:extLst>
          </a:blip>
          <a:srcRect l="17780" r="3950"/>
          <a:stretch/>
        </p:blipFill>
        <p:spPr>
          <a:xfrm>
            <a:off x="2026984" y="1228264"/>
            <a:ext cx="4063042" cy="3149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58505" y="273444"/>
            <a:ext cx="6393097" cy="4216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جا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گاه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بحران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پدافندغ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رعامل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بحران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شهر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05300" y="5081096"/>
            <a:ext cx="0" cy="125620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6400" y="5257800"/>
            <a:ext cx="0" cy="1447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4900" y="6070600"/>
            <a:ext cx="37625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77100" y="5613400"/>
            <a:ext cx="0" cy="812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7183" y="5981700"/>
            <a:ext cx="38090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8800" y="6070600"/>
            <a:ext cx="16383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 rotWithShape="1">
          <a:blip r:embed="rId5"/>
          <a:srcRect l="17780" t="84431" r="3950"/>
          <a:stretch/>
        </p:blipFill>
        <p:spPr>
          <a:xfrm>
            <a:off x="2026984" y="4833446"/>
            <a:ext cx="4063042" cy="4953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9653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appbalo.com/wp-content/uploads/2014/08/Sticky-Notes-Widget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71" y="-289639"/>
            <a:ext cx="7946051" cy="79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387270">
            <a:off x="4572844" y="3119337"/>
            <a:ext cx="4179246" cy="1973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انسان ها از آغاز آفرینش تاکنون همواره با انواع بلایا دست به گریبان بوده اند واز این بابت آسیب های جانی ومالی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فراوانی به آنها وارد شده است که برخی از این بلایا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تهدیدات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طبیعی و برخی دیگر غیر طبیعی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)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انسان ساخت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(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بوده است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،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همین امر منجر شده است که برای جلوگیری وکاهش خسارات و تقلیل آسیب پذیری در برابر تهدیدات طبیعی حوزه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ایی به نام ستاد مدیریت بحران در تمام شهرها تاسیس گردد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اما در کنار تهدیدات طبیعی با توجه به موقعیت ژئو پلتیك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 جغرافیای سیاسی کشور ما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,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همواره میهن ما در برابر تهدیدات غیر طبیعی بوده وخواهد بود از این رو باتوجه به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فرمایشات مقام معظم رهبری، سازمان پدافند غیرعامل تاسیس گردید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sz="1200" dirty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بدین منظور ابعاد متفاوت پدافند غیر عامل در این تحقیق ، بررسی شده است 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9414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8392" y="400444"/>
            <a:ext cx="4272323" cy="4216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نقش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رعامل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بحران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مناطق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شهر</a:t>
            </a:r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endParaRPr lang="fa-IR" sz="2000" b="1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,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399" y="1224102"/>
            <a:ext cx="5372101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مناطق شهری، </a:t>
            </a:r>
            <a:r>
              <a:rPr lang="ar-SA" sz="16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صدمات جنگی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شامل ترکیبی از </a:t>
            </a:r>
            <a:r>
              <a:rPr lang="ar-SA" sz="16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ویرانیهای کالبدی و اختلال در عملکرد عناصر شهری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است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انهدام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ساز</a:t>
            </a:r>
            <a:r>
              <a:rPr lang="fa-IR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مان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ساختمانها، شبکه راهها و دسترسیها مثل پلها و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جاده</a:t>
            </a:r>
            <a:r>
              <a:rPr lang="fa-IR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های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ارتباطی، تأسیسات اساسی مثل مخازن آب، نیروگاهها،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خطوط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ارتباطی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تلفن، برق،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لوله</a:t>
            </a:r>
            <a:r>
              <a:rPr lang="fa-IR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کشی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آب، گاز و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...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از آن جمله هستند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a-IR" sz="1600" dirty="0" smtClean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علاوه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 آسیبهای مستقیم، </a:t>
            </a:r>
            <a:r>
              <a:rPr lang="ar-SA" sz="16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خسارات حاصل از حوادث تبعی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نیز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باید مدنظر داشت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از جمله اینگونه صدمات میتوان به افزایش تلفات انسانی بمبارانها در بافتهای شهری فشرده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اشاره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نمود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همچنین موقعیت استقرار ساختمانها بر روی سطوح ناپایداری همچون شیبها و یا استفاده از مصالح ضعیف در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کالبد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آنها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میتواند میزان تلفات را افزایش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دهد</a:t>
            </a:r>
            <a:endParaRPr lang="fa-IR" sz="1600" dirty="0" smtClean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این پایه، </a:t>
            </a:r>
            <a:r>
              <a:rPr lang="ar-SA" sz="1600" b="1" dirty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مهمترین بخش از اقدامات پدافند غیرعامل باید به پیشگیری از بحران به مفهوم کاهش خطرها و </a:t>
            </a:r>
            <a:r>
              <a:rPr lang="ar-SA" sz="1600" b="1" dirty="0" smtClean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آسیب</a:t>
            </a:r>
            <a:r>
              <a:rPr lang="fa-IR" sz="1600" b="1" dirty="0" smtClean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b="1" dirty="0" smtClean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پذیری</a:t>
            </a:r>
            <a:r>
              <a:rPr lang="fa-IR" sz="1600" b="1" dirty="0" smtClean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b="1" dirty="0" smtClean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اختصاص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یابد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ضمن آن که تواناییهای ویژه آمادگی برای مواجهه با بحران نیز باید مدنظر باشند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فقدان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برنامه</a:t>
            </a:r>
            <a:r>
              <a:rPr lang="fa-IR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های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اضطراری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پیش</a:t>
            </a:r>
            <a:r>
              <a:rPr lang="fa-IR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بینی </a:t>
            </a:r>
            <a:r>
              <a:rPr lang="ar-SA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امکانات لازم، میتواند شرایط بحرانی را دشوارتر سازد</a:t>
            </a:r>
            <a:r>
              <a:rPr lang="en-US" sz="16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6263" r="6334" b="8386"/>
          <a:stretch/>
        </p:blipFill>
        <p:spPr>
          <a:xfrm>
            <a:off x="1842332" y="2324724"/>
            <a:ext cx="3843032" cy="28822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192666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737" y="1021312"/>
            <a:ext cx="8041117" cy="5493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فضاهای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پناهگاه منطقه ای مکانهایی هستند که دارای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حداقل استانداردهای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زیستی لازم برای زندگی در مدت زمان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نسبتاً طولانی می باشند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. این فضاها باید برای مردم کاملاً شناخته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شده بوده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و فاصله دسترسی به آنها طوری باشد که افراد بتوانند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با طی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مسافتی نه چندان زیاد به آنها مراجعه کنند. فاصله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مناسب تا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فضاهای اسکان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منطقه ای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حدود 1 کیلومتر از محل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سکونت است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و ترجیحاً این فضاها باید نزدیک به امکانات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وزیرساختهای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شهری موجود باشند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این فضاها میزان مساحت ناخالص زمین مورد نیاز به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ازای هر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نفر 11 تا 35 مترمربع است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.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این مساحت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شامل:</a:t>
            </a:r>
          </a:p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جاده، </a:t>
            </a:r>
          </a:p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امکانات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درمانی و آموزشی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،</a:t>
            </a:r>
          </a:p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دفاتر کار مربوط به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مسئولین، </a:t>
            </a:r>
          </a:p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آشپزخانه ها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، 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منابع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آب، 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سرپناهها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، 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نبارها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و... میشود(خمر و صالح گوهری، 1392: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23)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0600" y="276297"/>
            <a:ext cx="3107255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فضاهای پناهگاه منطقه ای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718367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52" y="1684641"/>
            <a:ext cx="8667750" cy="4486275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20738" y="1188208"/>
            <a:ext cx="75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نمونه ای از </a:t>
            </a:r>
            <a:r>
              <a:rPr lang="ar-SA" sz="1600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معیارهای </a:t>
            </a:r>
            <a:r>
              <a:rPr lang="ar-SA" sz="1600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بکار رفته و استانداردهای مربوط به هر یک از معیارها در امر مکانیابی </a:t>
            </a:r>
            <a:r>
              <a:rPr lang="fa-IR" sz="1600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فضاهای پناهگاه منطقه ای</a:t>
            </a:r>
            <a:endParaRPr lang="ar-SA" sz="1600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8246" y="6202815"/>
            <a:ext cx="75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منبع : </a:t>
            </a:r>
            <a:r>
              <a:rPr lang="fa-IR" sz="1600" dirty="0">
                <a:solidFill>
                  <a:schemeClr val="bg1"/>
                </a:solidFill>
                <a:cs typeface="B Nazanin" pitchFamily="2" charset="-78"/>
              </a:rPr>
              <a:t>خمر و صالح گوهری، 1392: 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26</a:t>
            </a:r>
            <a:endParaRPr lang="ar-SA" sz="1600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76297"/>
            <a:ext cx="3132655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فضاهای پناهگاه منطقه ای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007779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7842" y="380837"/>
            <a:ext cx="383630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كاربست سيستم دفاع غير عامل </a:t>
            </a:r>
            <a:r>
              <a:rPr lang="fa-IR" sz="2000" b="1" dirty="0" smtClean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در شهرها</a:t>
            </a:r>
            <a:endParaRPr lang="fa-IR" sz="2000" b="1" dirty="0">
              <a:solidFill>
                <a:schemeClr val="bg1"/>
              </a:solidFill>
              <a:latin typeface="T248"/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54" y="3063874"/>
            <a:ext cx="4560088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368166"/>
            <a:ext cx="5090264" cy="26831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chemeClr val="bg1"/>
                </a:solidFill>
                <a:latin typeface="T250"/>
                <a:cs typeface="B Nazanin" panose="00000400000000000000" pitchFamily="2" charset="-78"/>
              </a:rPr>
              <a:t>ساختار </a:t>
            </a:r>
            <a:r>
              <a:rPr lang="fa-IR" b="1" dirty="0" smtClean="0">
                <a:solidFill>
                  <a:schemeClr val="bg1"/>
                </a:solidFill>
                <a:latin typeface="T250"/>
                <a:cs typeface="B Nazanin" panose="00000400000000000000" pitchFamily="2" charset="-78"/>
              </a:rPr>
              <a:t>شهري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توزيع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فضايي عناصر شهري , چگونگي كنار هم قرار گيري و تركيب عناصر و عملكردهاي اصلي شهر در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بافتهاي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شهري , ساختار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شهر را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شكل مي دهد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. چگونگي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مركزيت عناصر شهري و تك مركزي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يا چند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مركزي بودن شهر نيز , را مي توان از وجوه ويژه ساختار شهري دانست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. بايد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گفت كه ساختار شهري متفاوت , مقاومت هاي گوناگوني در برابر حمله ها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و تجاوزات نظامي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دارند و شايد بتوان گفت كه ساختار چند مركزي بيش از ساختار تك مركزي , در برابر اين حملات يا سوانح طبيعي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مقاومت نشان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مي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دهد . 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2997" y="6053360"/>
            <a:ext cx="2369602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فاصله </a:t>
            </a:r>
            <a:r>
              <a:rPr lang="fa-IR" sz="1600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مناسب بلوك هاي ساختماني</a:t>
            </a:r>
            <a:endParaRPr lang="ar-SA" sz="1600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07855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14342" y="380837"/>
            <a:ext cx="383630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كاربست سيستم دفاع غير عامل </a:t>
            </a:r>
            <a:r>
              <a:rPr lang="fa-IR" sz="2000" b="1" dirty="0" smtClean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در شهرها</a:t>
            </a:r>
            <a:endParaRPr lang="fa-IR" sz="2000" b="1" dirty="0">
              <a:solidFill>
                <a:schemeClr val="bg1"/>
              </a:solidFill>
              <a:latin typeface="T248"/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9" y="2502793"/>
            <a:ext cx="4779962" cy="35505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2068" y="6222637"/>
            <a:ext cx="3048104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استفاده از مبلمان شهري به عنوان جان پناه</a:t>
            </a:r>
            <a:endParaRPr lang="ar-SA" sz="1600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0000" y="1382663"/>
            <a:ext cx="4823387" cy="3693319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بافت </a:t>
            </a:r>
            <a:r>
              <a:rPr lang="fa-IR" b="1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شهري</a:t>
            </a:r>
          </a:p>
          <a:p>
            <a:pPr algn="just" rtl="1"/>
            <a:r>
              <a:rPr lang="fa-IR" b="1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را شكل , اندازه و چگونگي تركيب كوچكترين اجزاي تشكيل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دهنده ساختار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شهر مي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دانند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كه بر حسب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نوع بافت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شهري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,مي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توان انتظار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مقاومتهاي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خاصي را در برابر بلاياي طبيعي يا حوادث نظامي و تجاوزات احتمالي داشت.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اين امر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از آن جهت است كه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بافت شهر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در ميزان و چگونگي نحوه استفاده كاربران از شهر , يا منظم و نا منظم بودن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شكل , اندازه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و چگونگي تركيب كوچكترين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اجزاي تشكيل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دهنده شهر تأثير دارد . بر اين اساس است كه بافت منظم شهري ,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نسبت به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بافت نامنظم ( ارگانيك) مقاومت بيشتري دارد و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علاوه بر </a:t>
            </a:r>
            <a:r>
              <a:rPr lang="fa-IR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اين , درجه ايمني بافت گسسته در برابر خط ر بلاهاي طبيعي و نظ امي بيش تر از درج ه ايمني بافت پيوسته انتظار مي </a:t>
            </a:r>
            <a:r>
              <a:rPr lang="fa-IR" dirty="0" smtClean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رود . </a:t>
            </a:r>
            <a:r>
              <a:rPr lang="fa-IR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تعداد واحدهاي ساختماني مجزاي درون هر قطعه و نوع محصوريت آن به علت تخريب ساختمان در فضاي باز در آسيب پذيري </a:t>
            </a:r>
            <a:r>
              <a:rPr lang="fa-IR" dirty="0" smtClean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مؤثر مي شود.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29700" y="5075982"/>
            <a:ext cx="0" cy="7279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96101" y="5613400"/>
            <a:ext cx="25145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61300" y="5490741"/>
            <a:ext cx="1333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685028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253" y="1067318"/>
            <a:ext cx="798806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شريان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هاي ارتباطي شهري و بين شهري را محورهاي ترافيكي ويژ ه اي مي دانند كه ارتباط و اتصال سفره اي درون /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بين شهري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در آ ن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ها امكان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مي يابد. بر اين اساس مي توان دريافت كه در صورت از بين رفتن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زيرساخت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هاي ارتباطات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منطقه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اي و شهري امكان هرگونه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دسترسي </a:t>
            </a:r>
            <a:r>
              <a:rPr lang="fa-IR" sz="1600" dirty="0" smtClean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و </a:t>
            </a:r>
            <a:r>
              <a:rPr lang="fa-IR" sz="1600" dirty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خدمات رساني در چرخه مديريت بحران دچار اختلال مي شود و لازم است تا پدافند غير عامل در </a:t>
            </a:r>
            <a:r>
              <a:rPr lang="fa-IR" sz="1600" dirty="0" smtClean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شريان ها </a:t>
            </a:r>
            <a:r>
              <a:rPr lang="fa-IR" sz="1600" dirty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و محورهاي ترافيكي </a:t>
            </a:r>
            <a:r>
              <a:rPr lang="fa-IR" sz="1600" dirty="0" smtClean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بين شهري </a:t>
            </a:r>
            <a:r>
              <a:rPr lang="fa-IR" sz="1600" dirty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مورد توجه قرار </a:t>
            </a:r>
            <a:r>
              <a:rPr lang="fa-IR" sz="1600" dirty="0" smtClean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گيرد. تصاوير </a:t>
            </a:r>
            <a:r>
              <a:rPr lang="fa-IR" sz="1600" dirty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زير نشان مي دهد كه چگونه يكي از كارخانجات مهم هواپيماسازي در امريكا (متعلق به شركت لاكهيد ) در جريان جنگ </a:t>
            </a:r>
            <a:r>
              <a:rPr lang="fa-IR" sz="1600" dirty="0" smtClean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جهاني دوم </a:t>
            </a:r>
            <a:r>
              <a:rPr lang="fa-IR" sz="1600" dirty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براي در امان ماندن از تيررس هواپيماهاي </a:t>
            </a:r>
            <a:r>
              <a:rPr lang="fa-IR" sz="1600" dirty="0" smtClean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ژاپني مورد </a:t>
            </a:r>
            <a:r>
              <a:rPr lang="fa-IR" sz="1600" dirty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اختفا قرار گرفته به طوري كه از بالا شبيه يك دهكده متروك به نظر مي </a:t>
            </a:r>
            <a:r>
              <a:rPr lang="fa-IR" sz="1600" dirty="0" smtClean="0">
                <a:solidFill>
                  <a:schemeClr val="bg1"/>
                </a:solidFill>
                <a:latin typeface="T218"/>
                <a:cs typeface="B Nazanin" panose="00000400000000000000" pitchFamily="2" charset="-78"/>
              </a:rPr>
              <a:t>رسد!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42"/>
          <a:stretch/>
        </p:blipFill>
        <p:spPr>
          <a:xfrm>
            <a:off x="1906438" y="2753163"/>
            <a:ext cx="4747878" cy="3728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93" y="2846717"/>
            <a:ext cx="5378223" cy="3815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9485" y="380837"/>
            <a:ext cx="4721164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پدافند غير عامل در شريانهاي حياتي ارتباطي شهري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89685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6385" y="1358595"/>
            <a:ext cx="906163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برنامه ريزي كاربري زمين مي تواند نقشي اساسي در كاهش ميزان آسيب پذيري شهر در برابر سوانح طبيعي بطور اعم و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تجاوزات نظامي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بطور اخص داشته باشد , چنانچه در صورت رعايت همجواريها در تعيين كاربريهاي شهري و عدم قرار گيري كاربريهاي نامتناجس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و ناسازگار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در كنار يكديگر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امكان تخليه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سريع اماكن فراهم مي شود. از سويي ديگر , اگر كاربريها در ساختار شهري به گو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نه اي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توزيع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شوند كه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سبب عدم تمر كز در نقاط ثقل شهري و مناطق حساس دروني شهر گردند , مي توان ان</a:t>
            </a:r>
            <a:r>
              <a:rPr lang="fa-IR" sz="1600" i="1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تظ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ار داشت در فرايند چرخه مديريت بحران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علاوه بر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كاهش آسيب پذيري شهر , در فرايند امداد و حتي بازسازي پس از سانحه نيز تأثير گذار باشد. 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6385" y="2955892"/>
            <a:ext cx="9061638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در اين ميان , بسياري از كاربريهاي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اراضي</a:t>
            </a:r>
            <a:r>
              <a:rPr lang="en-US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شهري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نقشي اساسي در كاهش ميزان و گستره آسيب پذيري شهر دارند كه تحت عنوان </a:t>
            </a:r>
            <a:r>
              <a:rPr lang="fa-IR" sz="1600" dirty="0">
                <a:solidFill>
                  <a:schemeClr val="bg1"/>
                </a:solidFill>
                <a:latin typeface="T259"/>
                <a:cs typeface="B Nazanin" panose="00000400000000000000" pitchFamily="2" charset="-78"/>
              </a:rPr>
              <a:t>كاربري ويژه </a:t>
            </a:r>
            <a:r>
              <a:rPr lang="fa-IR" sz="1600" dirty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از آن ها ياد مي شود .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اين</a:t>
            </a:r>
            <a:r>
              <a:rPr lang="en-US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كاربريها</a:t>
            </a:r>
            <a:r>
              <a:rPr lang="en-US" sz="1600" dirty="0" smtClean="0">
                <a:solidFill>
                  <a:schemeClr val="bg1"/>
                </a:solidFill>
                <a:latin typeface="T256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شامل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مدارس , دانشگاهها , بيمارستان ها مراكز امداد رساني , مراكز مديريت شهري و كارخانجات و مخازن سوخت مي شوند ,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چنانچه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مدارس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و ادارات و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دانشگاهها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بدليل حجم انبوه جمعيت درون آ ن ها و كارخانجات و مخازن سوخت بدليل ايجاد خطرات احتمالي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براي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مناطق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اطراف و كاربريهاي همجوار و مراكز امداد رساني و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بيمارستان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ها بدليل نقش كليدي در فرايند درماني و امداد و نجات آسيب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ديدگان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از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حساسيت و اهميت ويژ ه اي برخوردار مي شوند كه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بايستي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د ر نحوه همجواري كاربريهاي دروني شهر و مكان يابي و همچنين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نحوه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استقرار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آن ها دقت نظر لازم بعمل آيد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6385" y="4647235"/>
            <a:ext cx="9061638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در اين ميان توزيع متعادل و متناسب و مكان گزيني برخي از كاربريهاي شهري مانند مراكز امداد رساني و مديريت بحران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و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بيمارستان ها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ساختار شهري داراي چنان اهميتي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مي شود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كه بايستي در رابطه با مكان و مسيرهاي ارتباطي با اين كاربريها دقت نظر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لازم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صورت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گيرد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, چنانچه نم يتوان انتظار داشت بدون توجه كافي و تدقيق نظر در رابطه با مكانيابي و استقرار اين كاربريها در شهر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بتوان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اقدامات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مداخلاتي بهينه و كارامدي در رابطه با مديريت بحران و امداد و نجات آسيب ديدگان صورت داد . در اين رابطه نيز ضروري است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تا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تخصيص اراضي بدون شيب و هموار در ارتباط مستقيم و بلاواسطه با شبكه معابر و در عين حال عدم همجواري با مناطق آسيب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پذير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شهري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براي انتقال و اعزام مناسب آسيب ديدگان به اين مراكز و يا عد م ايجاد توده ها و گره هاي ترافيكي در نقاط همجوار آ ن ه ا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آسيب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پذيري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شهر در برابر سوانح طبيعي و زلزله را تا حد ممكن كاهش داد و در نتيجه موجبات افزايش درج ه ايمني شهر در برابر خطر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بلاياي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طبيعي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را افزايش داد.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9229" y="400722"/>
            <a:ext cx="2348720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كاربري اراضي شهري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317879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2974" y="1016155"/>
            <a:ext cx="8264105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يكي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از ا هدافي كه دشمن علاقه مند است مورد اصابت قرار دهد ، تأسيسات آب و فاضلاب و بخصوص سدها مي باشد. اين موضوع در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5 بخش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مي باشد : خطوط انتقال، مخازن، تصفيه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خانه هاي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آب و فاضلاب و ايستگاه هاي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پمپاژ. بر اين اساس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، ايجاد فضاي سبز محوطه ، مدفون سازي ، چند قلو سازي در مخازن ، متعدد بودن خطوط انتقال ، عمق كافي ،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فاصله مناسب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، نصب شير خط مناسب براي تخليه اضطراري در خطوط انتقال ، سقف دار نمودن تأسيسات،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مدولار نمودن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با فاصله زمين ،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استحكام و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اختفاي اتاق كنترل در تصفيه خانه ها و ايجاد مسيرانحرافي اضطراري، خطوط جايگزين آب و فاضلاب و زميني نمودن كابل برق از </a:t>
            </a:r>
            <a:r>
              <a:rPr lang="fa-IR" sz="1600" dirty="0" smtClean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جمله اقدامات </a:t>
            </a:r>
            <a:r>
              <a:rPr lang="fa-IR" sz="1600" dirty="0">
                <a:solidFill>
                  <a:schemeClr val="bg1"/>
                </a:solidFill>
                <a:latin typeface="T192"/>
                <a:cs typeface="B Nazanin" panose="00000400000000000000" pitchFamily="2" charset="-78"/>
              </a:rPr>
              <a:t>لازم جهت پدافند غير عامل در تأسيسات آب و فاضلاب شهري بشمار مي روند.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464"/>
          <a:stretch/>
        </p:blipFill>
        <p:spPr>
          <a:xfrm>
            <a:off x="3420618" y="2702771"/>
            <a:ext cx="6015482" cy="4015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5407" y="400722"/>
            <a:ext cx="4602542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پدافند غير عامل در تأسيسات آب و فاضلاب </a:t>
            </a:r>
            <a:r>
              <a:rPr lang="fa-IR" sz="2000" b="1" dirty="0" smtClean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شهري</a:t>
            </a:r>
            <a:endParaRPr lang="fa-IR" sz="2000" b="1" dirty="0">
              <a:solidFill>
                <a:schemeClr val="bg1"/>
              </a:solidFill>
              <a:latin typeface="T248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50504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0" y="2501900"/>
            <a:ext cx="7632700" cy="2659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7807" y="1464504"/>
            <a:ext cx="7356507" cy="230832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در رابطه با تراكم شهري و آسيب پذيري شهر در برابر سوانح طبيعي و تجاوزات نظامي مي توان به دو اصل زير اشاره كرد: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الف. هر اندازه تراكم جمعيت در شهر كمتر باشد , آسيب پذيري شهر در برابر زلزله و تجاوزات احتمالي كمتر مي شود.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ب. هر اندازه تراكم شهري بطور متعادلتري در سطح شهر توزيع شده باشد بر درجه ايمني شهر در برابر بلاياي طبيعي </a:t>
            </a:r>
            <a:r>
              <a:rPr lang="fa-IR" sz="1600" dirty="0" smtClean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و خاصه </a:t>
            </a:r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جنگ </a:t>
            </a:r>
            <a:r>
              <a:rPr lang="fa-IR" sz="1600" dirty="0" smtClean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و تجاوزات </a:t>
            </a:r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نظامي افزوده مي شود.</a:t>
            </a:r>
          </a:p>
          <a:p>
            <a:pPr algn="just" rtl="1"/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بر عكس مي توان اشاره داشت كه تراكم جمعيتي بالا در شهر به معناي تلفات و خسار ت هاي بيشتر به هنگام وقوع </a:t>
            </a:r>
            <a:r>
              <a:rPr lang="fa-IR" sz="1600" dirty="0" smtClean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بلاياي طبيعي و تجاوزات نظامي </a:t>
            </a:r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است كه دلايل آن بسته شدن راهها و معابر و كاهش امكان گريز از موقعي ت هاي مخاطره آميز و دسترسي به مناطق ايمن </a:t>
            </a:r>
            <a:r>
              <a:rPr lang="fa-IR" sz="1600" dirty="0" smtClean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و تخليه </a:t>
            </a:r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مجروحان و آسيب ديدگان از راههاي ارتباطي است</a:t>
            </a:r>
            <a:r>
              <a:rPr lang="fa-IR" sz="1600" dirty="0" smtClean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.</a:t>
            </a:r>
            <a:endParaRPr lang="fa-IR" sz="1600" dirty="0">
              <a:solidFill>
                <a:schemeClr val="bg1"/>
              </a:solidFill>
              <a:latin typeface="T224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6928" y="3959689"/>
            <a:ext cx="735650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بطور كلي تراكم هاي انساني نقش غير قابل انكاري در رابطه با شاخصهاي مختلف رفاهي بهداشتي و آموزشي دارند وليكن رابطه </a:t>
            </a:r>
            <a:r>
              <a:rPr lang="fa-IR" sz="1600" dirty="0" smtClean="0">
                <a:solidFill>
                  <a:schemeClr val="bg1"/>
                </a:solidFill>
                <a:latin typeface="T224"/>
                <a:cs typeface="B Nazanin" panose="00000400000000000000" pitchFamily="2" charset="-78"/>
              </a:rPr>
              <a:t>تراكم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جمعيت با آثار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بلاياي طبيعي قدري پيچيده تر است . با استناد به روش استقرايي و استدلالي روشن است كه تراكم جمعيت هيچگونه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نقشي (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در شدت (تخريب)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ندارد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بلكه اهميت تراك مها مربوط به بعد از رخ دادن تخريب است . از سوي ديگر مكان فيزيكي تراك م هاي انساني بسيار تعيين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كننده بشمار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مي رود. اگر دامنه آسيب پذيري شهر در بخش هاي مختلف متفاوت باشد , در بخ ش هاي مقاوم و ايمن شهر افزايش تراك م ها به هر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اندازه كه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ظرفي ت ها پاسخگو باشند , از نظر آسيب پذيري در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برابر بلاياي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طبيعي و يا تجاوزات نظ امي مورد تهديد قرار نم يگيرند زيرا تا تخريبي صورت نگيرد , خطر جدي نيز تراك م ه اي انساني را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تهديد نميكند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1522" y="414154"/>
            <a:ext cx="1982223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تراكم هاي شهري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007479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722" y="327653"/>
            <a:ext cx="7513609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نكاتی در </a:t>
            </a:r>
            <a:r>
              <a:rPr lang="fa-IR" b="1" dirty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امر مداخلات در </a:t>
            </a:r>
            <a:r>
              <a:rPr lang="fa-IR" b="1" dirty="0" smtClean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بافت </a:t>
            </a:r>
            <a:r>
              <a:rPr lang="fa-IR" b="1" dirty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هاي فرسوده شهري به منظور رعايت موارد دفاع غير </a:t>
            </a:r>
            <a:r>
              <a:rPr lang="fa-IR" b="1" dirty="0" smtClean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عامل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2317" y="1289575"/>
            <a:ext cx="9566694" cy="526297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نگهداشت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و حفاظت مواريث فرهنگي فضاهاي سبز و ساختم ان ها و اماكن باستاني و فرهنگي و موزه ها و بيمارستان ها بايد مورد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توجه قرار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داده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شود.</a:t>
            </a:r>
            <a:endParaRPr lang="fa-IR" sz="1600" dirty="0" smtClean="0">
              <a:solidFill>
                <a:schemeClr val="bg1"/>
              </a:solidFill>
              <a:latin typeface="T125"/>
              <a:cs typeface="B Nazanin" panose="00000400000000000000" pitchFamily="2" charset="-78"/>
            </a:endParaRP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شريان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هاي حياتي و زيرساخ ت هاي شهري كه اساس ساختار كالبدي شهر بشمار مي روند نيز بايستي مورد پوشش و حفاظت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قرار گيرند 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جايگاه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قرارگيري مراكز آتش نشاني و تجهيزات اطفاء حريق و نوع و مكان سايت ايستگاه هاي اورژانس بايد در ساختار شهري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مكان يابي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شود تا در صورت وقوع هر نوع تجاوز احتمالي بتواند مورد استفاده بيشينه و مطلوب قرار گيرد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ضروت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استفاده از سيست م هاي اطفاء حريق اتوماتيك در باف ت هاي شهري خاصه در نقاط و فضاهاي عمو مي شهري براي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كاهش ميسزات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تخريب كالبدي يا تلفات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انساني.</a:t>
            </a:r>
            <a:endParaRPr lang="fa-IR" sz="1600" dirty="0">
              <a:solidFill>
                <a:schemeClr val="bg1"/>
              </a:solidFill>
              <a:latin typeface="T267"/>
              <a:cs typeface="B Nazanin" panose="00000400000000000000" pitchFamily="2" charset="-78"/>
            </a:endParaRP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محل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بازشوها و فضاهاي باز شهري به مجاري ارتباطي و مداخل باف ت هاي فرسوده شهري و نيز نوع ارتباط و سيستم دسترسي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محلي و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منطقه اي در ساختار شريان هاي شهري و يا بين شهري </a:t>
            </a:r>
            <a:endParaRPr lang="fa-IR" sz="1600" dirty="0" smtClean="0">
              <a:solidFill>
                <a:schemeClr val="bg1"/>
              </a:solidFill>
              <a:latin typeface="T266"/>
              <a:cs typeface="B Nazanin" panose="00000400000000000000" pitchFamily="2" charset="-78"/>
            </a:endParaRP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ضرورت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در نظر گيري فضاهاي باز عمو مي درون شهري بعنوان س يستم هاي يكپارچه پناهگاه هاي شهري بدين صورت كه در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زير فضاهاي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سبز پناهگاه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و سكونتگاههاي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موقت در نظر گرفته شود. دليل اين امر در اين است كه اين فضاها در هنگام حملات احتمالي خالي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از سكنه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و شهروند بنظر مي رسند در حالي كه در زير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آن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ها تأسيسات دفاعي و پناهگاه تعبيه شده است كه از روش اختفا و استتار دفاع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غيرعامل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استفاده شده است.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در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بحث نحوه دسترسي و محورهاي ترافيكي بايد نقاط و شري ان هاي ترافيكي به گو ن هاي در نظر گرفته شود كه امكان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بهترين سيستم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دسترسي را به مناطق شهري و سكونتگاه هاي عمده و مراكز امداد رساني و بيمارستان ها و بلوكهاي مسكوني فراهم كند.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در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رابطه با نحوه مكان يابي نيز پيشنهاد مي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شود: مراكز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خدمات رساني بيمارستاني بايد در مناطق ويژه شهر مكان يابي شوند تا بتوانند در صورت وقوع حادثه بيشترين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خدمات رساني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را داشته باشند و در ضمن به طرق مختلف در رو شهاي دفاع غير عامل مورد استتار و اختفاء قرار گيرند.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بر </a:t>
            </a:r>
            <a:r>
              <a:rPr lang="fa-IR" sz="1600" dirty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اساس نوع كيفيت باف ت هاي فرسوده شهري و ميزان تخريب و ارز ش هاي نهفته در بافت مي توان نسبت </a:t>
            </a:r>
            <a:r>
              <a:rPr lang="fa-IR" sz="1600" dirty="0" smtClean="0">
                <a:solidFill>
                  <a:schemeClr val="bg1"/>
                </a:solidFill>
                <a:latin typeface="T266"/>
                <a:cs typeface="B Nazanin" panose="00000400000000000000" pitchFamily="2" charset="-78"/>
              </a:rPr>
              <a:t>به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نگهداري و نگهداشت آن اقدام شود كه لازم است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تا رو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ش هاي دفاع غير عامل نيز در آن لحاظ شود . اين امر بدين معنااست كه مي توان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پس ا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زتخريب بافت بخشي را براي اماكن پذافندي يا ايستگاه هاي آتش نشاني و اطفاء حريق در نظر گرفت.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مراكز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آتش نشاني و سيست م هاي اطفاء حريق در مناطق سوق الجيشي در نظر گرفته شود تا اين امكان فراهم شود تا در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صورت تجاوزات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احتمالي نظامي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نسبت به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اطفاء حريق و فرونشاندن آتش اقدام شود كه كاهش تلفات انساني يا تخريب كالبدي را بهمراه دارد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1478345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8746" y="1475241"/>
            <a:ext cx="4396759" cy="4124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بررس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 عملكرد و</a:t>
            </a:r>
            <a:r>
              <a:rPr lang="fa-IR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وظا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ف پدافند 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 عامل در کنار مد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ت </a:t>
            </a:r>
            <a:r>
              <a:rPr lang="ar-SA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بحران</a:t>
            </a:r>
            <a:endParaRPr lang="fa-IR" sz="1400" b="1" dirty="0" smtClean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مراکز </a:t>
            </a:r>
            <a:r>
              <a:rPr lang="fa-IR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تحت پوشش پدافند غیر </a:t>
            </a:r>
            <a:r>
              <a:rPr lang="fa-IR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endParaRPr lang="fa-IR" sz="1400" b="1" dirty="0" smtClean="0">
              <a:solidFill>
                <a:schemeClr val="bg1"/>
              </a:solidFill>
              <a:latin typeface="T248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sz="1400" b="1" dirty="0" smtClean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كاربست </a:t>
            </a:r>
            <a:r>
              <a:rPr lang="fa-IR" sz="1400" b="1" dirty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سيستم دفاع غير عامل در </a:t>
            </a:r>
            <a:r>
              <a:rPr lang="fa-IR" sz="1400" b="1" dirty="0" smtClean="0">
                <a:solidFill>
                  <a:schemeClr val="bg1"/>
                </a:solidFill>
                <a:latin typeface="T248"/>
                <a:cs typeface="B Nazanin" panose="00000400000000000000" pitchFamily="2" charset="-78"/>
              </a:rPr>
              <a:t>شهرها</a:t>
            </a: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endParaRPr lang="fa-IR" sz="1400" b="1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 smtClean="0">
                <a:solidFill>
                  <a:schemeClr val="bg1"/>
                </a:solidFill>
                <a:latin typeface="T250"/>
                <a:cs typeface="B Nazanin" panose="00000400000000000000" pitchFamily="2" charset="-78"/>
              </a:rPr>
              <a:t>ساختار </a:t>
            </a:r>
            <a:r>
              <a:rPr lang="fa-IR" sz="1200" b="1" dirty="0">
                <a:solidFill>
                  <a:schemeClr val="bg1"/>
                </a:solidFill>
                <a:latin typeface="T250"/>
                <a:cs typeface="B Nazanin" panose="00000400000000000000" pitchFamily="2" charset="-78"/>
              </a:rPr>
              <a:t>شهري</a:t>
            </a:r>
            <a:endParaRPr 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>
                <a:solidFill>
                  <a:schemeClr val="bg1"/>
                </a:solidFill>
                <a:latin typeface="T237"/>
                <a:cs typeface="B Nazanin" panose="00000400000000000000" pitchFamily="2" charset="-78"/>
              </a:rPr>
              <a:t>بافت شهري</a:t>
            </a: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>
                <a:solidFill>
                  <a:schemeClr val="bg1"/>
                </a:solidFill>
                <a:latin typeface="T219"/>
                <a:cs typeface="B Nazanin" panose="00000400000000000000" pitchFamily="2" charset="-78"/>
              </a:rPr>
              <a:t>پدافند غير عامل در شريانهاي حياتي ارتباطي شهر</a:t>
            </a: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>
                <a:solidFill>
                  <a:schemeClr val="bg1"/>
                </a:solidFill>
                <a:latin typeface="T260"/>
                <a:cs typeface="B Nazanin" panose="00000400000000000000" pitchFamily="2" charset="-78"/>
              </a:rPr>
              <a:t>كاربري اراضي شهري</a:t>
            </a: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>
                <a:solidFill>
                  <a:schemeClr val="bg1"/>
                </a:solidFill>
                <a:latin typeface="T219"/>
                <a:cs typeface="B Nazanin" panose="00000400000000000000" pitchFamily="2" charset="-78"/>
              </a:rPr>
              <a:t>پدافند غير عامل در تأسيسات آب و فاضلاب شهري</a:t>
            </a: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>
                <a:solidFill>
                  <a:schemeClr val="bg1"/>
                </a:solidFill>
                <a:latin typeface="T252"/>
                <a:cs typeface="B Nazanin" panose="00000400000000000000" pitchFamily="2" charset="-78"/>
              </a:rPr>
              <a:t>تراكم هاي شهري</a:t>
            </a: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نكاتی در امر مداخلات در بافت هاي فرسوده شهري به منظور رعايت موارد دفاع غير عامل</a:t>
            </a: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r>
              <a:rPr lang="fa-IR" sz="1200" b="1" dirty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اصول پدافند غيرعامل در طراحي و ساخت مساكن </a:t>
            </a:r>
            <a:r>
              <a:rPr lang="fa-IR" sz="1200" b="1" dirty="0" smtClean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شهري</a:t>
            </a:r>
          </a:p>
          <a:p>
            <a:pPr marL="857250" lvl="1" indent="-171450" algn="just" rtl="1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پدافند غيرعامل در معماري</a:t>
            </a: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SA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جا</a:t>
            </a:r>
            <a:r>
              <a:rPr lang="ar-SA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گاه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 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رعامل در قانو</a:t>
            </a:r>
            <a:r>
              <a:rPr lang="fa-IR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ن </a:t>
            </a:r>
            <a:r>
              <a:rPr lang="fa-IR" sz="1400" b="1" dirty="0">
                <a:solidFill>
                  <a:srgbClr val="000000"/>
                </a:solidFill>
                <a:latin typeface="BLotus"/>
                <a:cs typeface="B Nazanin" panose="00000400000000000000" pitchFamily="2" charset="-78"/>
              </a:rPr>
              <a:t>و راهبرد های مدیریت </a:t>
            </a:r>
            <a:r>
              <a:rPr lang="fa-IR" sz="1400" b="1" dirty="0" smtClean="0">
                <a:solidFill>
                  <a:srgbClr val="000000"/>
                </a:solidFill>
                <a:latin typeface="BLotus"/>
                <a:cs typeface="B Nazanin" panose="00000400000000000000" pitchFamily="2" charset="-78"/>
              </a:rPr>
              <a:t>شهری</a:t>
            </a:r>
            <a:endParaRPr lang="fa-IR" sz="1400" b="1" dirty="0" smtClean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دستور العمل اجرایی پدافند غیر عامل تهران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اعضای شورای هماهنگی پدافند غیر عامل تهران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وظایف پدافند غیر عامل </a:t>
            </a:r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تهران</a:t>
            </a:r>
            <a:endParaRPr lang="fa-IR" sz="1400" b="1" dirty="0">
              <a:solidFill>
                <a:schemeClr val="bg1"/>
              </a:solidFill>
              <a:latin typeface="B Nazanin,Bold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55819" y="209836"/>
            <a:ext cx="1467618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فهرست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7099539" y="1475241"/>
            <a:ext cx="4520241" cy="44422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تعریف و مفهوم </a:t>
            </a:r>
            <a:r>
              <a:rPr lang="ar-SA" sz="14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پدافند غیرعامل</a:t>
            </a:r>
            <a:endParaRPr lang="fa-IR" sz="1400" b="1" dirty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cs typeface="B Nazanin" pitchFamily="2" charset="-78"/>
              </a:rPr>
              <a:t>پیشینه تاریخی برنامه ریزی پدافند غیرعامل</a:t>
            </a:r>
            <a:endParaRPr lang="en-US" sz="1400" b="1" dirty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ابعاد پدافند</a:t>
            </a:r>
            <a:endParaRPr lang="en-US" sz="1400" b="1" dirty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تعریف پدافند عامل</a:t>
            </a: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وجه تما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 پدافند عامل و 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</a:t>
            </a:r>
            <a:endParaRPr lang="en-US" sz="1400" b="1" dirty="0">
              <a:solidFill>
                <a:schemeClr val="bg1"/>
              </a:solidFill>
              <a:latin typeface="BNazanin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تفاوت بین </a:t>
            </a:r>
            <a:r>
              <a:rPr lang="en-US" sz="1200" dirty="0">
                <a:solidFill>
                  <a:schemeClr val="bg1"/>
                </a:solidFill>
                <a:cs typeface="B Nazanin" panose="00000400000000000000" pitchFamily="2" charset="-78"/>
              </a:rPr>
              <a:t>passive defense</a:t>
            </a:r>
            <a:r>
              <a:rPr lang="fa-IR" sz="1200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en-US" sz="1200" dirty="0">
                <a:solidFill>
                  <a:schemeClr val="bg1"/>
                </a:solidFill>
                <a:cs typeface="B Nazanin" panose="00000400000000000000" pitchFamily="2" charset="-78"/>
              </a:rPr>
              <a:t>civil defense</a:t>
            </a:r>
            <a:endParaRPr lang="fa-IR" sz="1400" dirty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اهداف پدافند 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 عامل</a:t>
            </a:r>
            <a:endParaRPr lang="fa-IR" sz="1400" b="1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کارکرد ها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 عمده پدافند 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 عامل</a:t>
            </a:r>
            <a:endParaRPr lang="fa-IR" sz="1400" b="1" dirty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 </a:t>
            </a:r>
            <a:r>
              <a:rPr lang="fa-IR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مزایا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 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 عامل</a:t>
            </a:r>
            <a:endParaRPr lang="fa-IR" sz="1400" b="1" dirty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حوزه ها و ابعاد پدافند 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ر عامل</a:t>
            </a:r>
            <a:endParaRPr lang="en-US" sz="1400" b="1" dirty="0">
              <a:solidFill>
                <a:schemeClr val="bg1"/>
              </a:solidFill>
              <a:latin typeface="BNazanin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روش عمومي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پ</a:t>
            </a:r>
            <a:r>
              <a:rPr lang="fa-IR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افند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عام</a:t>
            </a:r>
            <a:r>
              <a:rPr lang="fa-IR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ل</a:t>
            </a: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اهداف تاکتیکی پدافند غیر عامل</a:t>
            </a: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عملیاتی سازی اصول پدافند غیر عامل</a:t>
            </a:r>
          </a:p>
          <a:p>
            <a:pPr marL="285750" indent="-285750" algn="just" rt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ارتباط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نرم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endParaRPr lang="fa-IR" sz="1400" b="1" dirty="0" smtClean="0">
              <a:solidFill>
                <a:schemeClr val="bg1"/>
              </a:solidFill>
              <a:latin typeface="BNazanin,Bold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886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499" y="1352593"/>
            <a:ext cx="9372601" cy="501675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+mj-lt"/>
              <a:buAutoNum type="arabicPeriod" startAt="11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در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رابطه با شهرهاي مذهبي و اماكن مقدس پيشنهاد مي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شود:</a:t>
            </a:r>
          </a:p>
          <a:p>
            <a:pPr marL="400050" indent="-400050" algn="just" rtl="1">
              <a:buFont typeface="+mj-lt"/>
              <a:buAutoNum type="romanUcPeriod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ضروت مكان يابي سيست م هاي فرونشاندن اتش و آتش نشاني در قالب روش اطفا حريق كه از رو شهاي اصلي سيستم دفاع غير عامل بشمار مي رود.</a:t>
            </a:r>
          </a:p>
          <a:p>
            <a:pPr marL="400050" indent="-400050" algn="just" rtl="1">
              <a:buFont typeface="+mj-lt"/>
              <a:buAutoNum type="romanUcPeriod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محور هاي ارتباطي و شريان هاي ترافيكي مناسب و ضرورت ساماندهي نوع و نحوه خدمات رساني احتمالي.</a:t>
            </a:r>
          </a:p>
          <a:p>
            <a:pPr marL="400050" indent="-400050" algn="just" rtl="1">
              <a:buFont typeface="+mj-lt"/>
              <a:buAutoNum type="romanUcPeriod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در نظر گيري و مكان يابي سيستمهاي پدافندي موشكي در سايت به صورت برنامه ريزي شده و استراتژيك.</a:t>
            </a:r>
          </a:p>
          <a:p>
            <a:pPr algn="just" rtl="1"/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. مكان يابي بيمارستان ها و سطوح خدماتي پشتيبان مانند بيمارستان ها و... تا امكان بهترين خدمات رساني به مناطق فراهم شود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.</a:t>
            </a:r>
            <a:endParaRPr lang="fa-IR" sz="1600" dirty="0">
              <a:solidFill>
                <a:schemeClr val="bg1"/>
              </a:solidFill>
              <a:latin typeface="T265"/>
              <a:cs typeface="B Nazanin" panose="00000400000000000000" pitchFamily="2" charset="-78"/>
            </a:endParaRPr>
          </a:p>
          <a:p>
            <a:pPr marL="342900" indent="-342900" algn="just" rtl="1">
              <a:buFont typeface="+mj-lt"/>
              <a:buAutoNum type="arabicPeriod" startAt="12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در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اربطه با ساختار كالبدي شهري پيش نهاد ميش ود كه از آنجا كه نوع و چگونگي مركزيت عناصر شهري و تك مركزي يا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چند مركزي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بودن شهر نيز , از وجوه ويژه ساختار شهري بشمار مي رود پس لازم است تا در مرحله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طراحي شهري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در باف تهاي فرسوده به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موارد زير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توجه شود : توزيع فضايي عناصر شهري , چگونگي كنار هم قرار گيري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و تركيب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عناصر و عملكردهاي اصلي شه ر در باف ته اي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شهري مورد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توجه باشد تا كمترين ميزان تخريب فراهم شود.</a:t>
            </a:r>
          </a:p>
          <a:p>
            <a:pPr marL="342900" indent="-342900" algn="just" rtl="1">
              <a:buFont typeface="+mj-lt"/>
              <a:buAutoNum type="arabicPeriod" startAt="12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كاربريهاي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اراضي شهري نقشي اساسي در كاهش ميزان و گستره آسيب پذيري شهر در برابر تجاوزات نظ امي دارند كه تحت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عنوان </a:t>
            </a:r>
            <a:r>
              <a:rPr lang="fa-IR" sz="1600" dirty="0" smtClean="0">
                <a:solidFill>
                  <a:schemeClr val="bg1"/>
                </a:solidFill>
                <a:latin typeface="T269"/>
                <a:cs typeface="B Nazanin" panose="00000400000000000000" pitchFamily="2" charset="-78"/>
              </a:rPr>
              <a:t>كاربري </a:t>
            </a:r>
            <a:r>
              <a:rPr lang="fa-IR" sz="1600" dirty="0">
                <a:solidFill>
                  <a:schemeClr val="bg1"/>
                </a:solidFill>
                <a:latin typeface="T269"/>
                <a:cs typeface="B Nazanin" panose="00000400000000000000" pitchFamily="2" charset="-78"/>
              </a:rPr>
              <a:t>ويژه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از آ ن ها ياد مي شود. اين كاربريها شامل مدارس , دانشگاهها , بيمارستان ها مراكز امداد رساني , مراكز مديريت شهري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و كارخانجات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و مخازن سوخت مي شوند , چنانچه مدارس و ادارات و دانشگاهها بدليل حجم انبوه جمعيت درون آ ن ها و كارخانجات و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مخازن سوخت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بدليل ايجاد خطرات احتمالي براي مناطق اطراف و كاربريهاي همجوار و مراكز امداد رساني و بيمارست ان ها بدليل نقش كليدي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در فرايند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درماني و امداد و نجات آسيب ديدگان از حساسيت و اهميت ويژ ه اي برخوردار مي شوند و بايستي مورد توجه در فرايند مداخلاتي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رد بافتهاي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شهري و خاصه باف تهاي فرسوده قرار گيرند.</a:t>
            </a:r>
          </a:p>
          <a:p>
            <a:pPr marL="342900" indent="-342900" algn="just" rtl="1">
              <a:buFont typeface="+mj-lt"/>
              <a:buAutoNum type="arabicPeriod" startAt="12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در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بحث تراكم شهري نيز لازم است تا موراد زير در باف تهاي شهري خاصه باف تهاي فرسوده شهري لحاظ شود:</a:t>
            </a:r>
          </a:p>
          <a:p>
            <a:pPr marL="400050" indent="-400050" algn="just" rtl="1">
              <a:buFont typeface="+mj-lt"/>
              <a:buAutoNum type="romanUcPeriod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هر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اندازه تراكم جمعيت در شهر كمتر باشد , آسيب پذيري شهر در برابر زلزله و تجاوزات احتمالي كمتر مي شود.</a:t>
            </a:r>
          </a:p>
          <a:p>
            <a:pPr marL="400050" indent="-400050" algn="just" rtl="1">
              <a:buFont typeface="+mj-lt"/>
              <a:buAutoNum type="romanUcPeriod"/>
            </a:pP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هر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اندازه تراكم شهري بطور متعادلتري در سطح باف ت هاي شهري توزيع شده باشد بر درج ه ايمني شهر در برابر بلاياي طبيعي </a:t>
            </a:r>
            <a:r>
              <a:rPr lang="fa-IR" sz="1600" dirty="0" smtClean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وخاصه </a:t>
            </a:r>
            <a:r>
              <a:rPr lang="fa-IR" sz="1600" dirty="0">
                <a:solidFill>
                  <a:schemeClr val="bg1"/>
                </a:solidFill>
                <a:latin typeface="T265"/>
                <a:cs typeface="B Nazanin" panose="00000400000000000000" pitchFamily="2" charset="-78"/>
              </a:rPr>
              <a:t>جنگ و تجاوزات نظامي افزوده مي شود.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0100" y="361208"/>
            <a:ext cx="714363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نكاتی در </a:t>
            </a:r>
            <a:r>
              <a:rPr lang="fa-IR" b="1" dirty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امر مداخلات در </a:t>
            </a:r>
            <a:r>
              <a:rPr lang="fa-IR" b="1" dirty="0" smtClean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بافت </a:t>
            </a:r>
            <a:r>
              <a:rPr lang="fa-IR" b="1" dirty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هاي فرسوده شهري به منظور رعايت موارد دفاع غير </a:t>
            </a:r>
            <a:r>
              <a:rPr lang="fa-IR" b="1" dirty="0" smtClean="0">
                <a:solidFill>
                  <a:schemeClr val="bg1"/>
                </a:solidFill>
                <a:latin typeface="T255"/>
                <a:cs typeface="B Nazanin" panose="00000400000000000000" pitchFamily="2" charset="-78"/>
              </a:rPr>
              <a:t>عامل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75404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9999" y="414394"/>
            <a:ext cx="5403251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اصول پدافند غيرعامل در طراحي و </a:t>
            </a:r>
            <a:r>
              <a:rPr lang="fa-IR" sz="2000" b="1" dirty="0" smtClean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ساخت مساكن </a:t>
            </a:r>
            <a:r>
              <a:rPr lang="fa-IR" sz="2000" b="1" dirty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شهري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919" y="1060725"/>
            <a:ext cx="8225032" cy="5474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418934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108" y="984152"/>
            <a:ext cx="730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اعمال مقررات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و ضوابط پدافند غيرعامل در برنامه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ريزي مسكن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مربوط به اهداف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كيفي برنامه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ريزي و جنبه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هاي فيزيكي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در طراحي و ساخت مسكن است. مه م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ترين جنبه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هاي فيزيكي مسكن در دو حالت مستقل و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ارتباط با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محيط اطراف مطابق نمودار شماره يك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مشخص مي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گردد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63" y="2021614"/>
            <a:ext cx="7703390" cy="4570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2252" y="238778"/>
            <a:ext cx="5594801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اعمال مقررات و ضوابط پدافند غيرعامل در برنامه ريزي مسكن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421672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8113" y="983023"/>
            <a:ext cx="7660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مطابق پيش نويس مقررات ملي ساختمان بر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مبناي ااصول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پدافند غيرعامل، ساختمان ها در مناطق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شهري بر 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مبناي نوع كاربري ، تعداد ساكنان يا شاغلان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درون ساختمان</a:t>
            </a:r>
            <a:r>
              <a:rPr lang="fa-IR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، ارزش سرمايه هاي داخل آن، مساحت بنا </a:t>
            </a:r>
            <a:r>
              <a:rPr lang="fa-IR" dirty="0" smtClean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و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تعداد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طبقات به پنج گروه به شرح جدول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1 تقسيم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بندي مي شوند: (مبحث 21 مقررات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ملي ساختمان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، 5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).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244" y="2112628"/>
            <a:ext cx="7057126" cy="4318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2252" y="238778"/>
            <a:ext cx="5594801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BLotus"/>
                <a:cs typeface="B Nazanin" panose="00000400000000000000" pitchFamily="2" charset="-78"/>
              </a:rPr>
              <a:t>اعمال مقررات و ضوابط پدافند غيرعامل در برنامه ريزي مسكن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29565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7700" y="288460"/>
            <a:ext cx="3438794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پدافند غيرعامل در معماري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3138" y="1835908"/>
            <a:ext cx="7577656" cy="37971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معماري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 شهرسازي به عنوان يك واسطه، قدرت دفاعي را بالا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ميبرد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 در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ارضاي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نياز به امنيت در سلسله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مراتب پله اي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مازلو اثر مثبت داشته و باعث بقاي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انسان ميگردد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. در "اكستيكس"، واژه "دفاع" در مقابل "دشمن" (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تهديدات انسان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ساز) و واژه "ايمني و حفاظت" در مقابل تهديدات طبيعي بكار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ميرود.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با اين رويكرد روانشناسانه به معماري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 شهرسازي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، بحث ايمني و امنيت بايد در كليه سطوح برنامه ريزي و طراحي، از موضوعات كلان شهرسازي تا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معماري و جزئيات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فني مد نظر قرار گيرد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براي مثال اثرات موج انفجار ناشي از بمباران هوائي، نه تنها بايد در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برنامه ريزي كلان يك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مجتمع زيستي منظور گردد، بلكه بايد در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جزئي ترين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حوزه مهندسي مانند ساخت درب و پنجره و جنس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مصالح ساختمان </a:t>
            </a:r>
            <a:r>
              <a:rPr lang="fa-IR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مانند شيشه نيز به صورت همه جانبه و متعادل بررسي شود تا طرح "پايدار"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باشد. (</a:t>
            </a:r>
            <a:r>
              <a:rPr lang="fa-IR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زرگر و </a:t>
            </a:r>
            <a:r>
              <a:rPr lang="fa-IR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مسگری </a:t>
            </a:r>
            <a:r>
              <a:rPr lang="fa-IR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هوشیار، 1388: 7 </a:t>
            </a:r>
            <a:r>
              <a:rPr lang="fa-IR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)</a:t>
            </a:r>
            <a:endParaRPr lang="ar-SA" dirty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2631392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1314" y="1185953"/>
            <a:ext cx="804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داعي نژاد اصول پدافند غيرعامل در طراحي و تجهيز فضاهاي باز مجموعه هاي مسكوني را به صورت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زير تشريح مي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نمايد: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(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داعي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نژاد و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امين زاده و حسيني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، 1385)</a:t>
            </a:r>
            <a:endParaRPr lang="fa-IR" sz="1600" dirty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3697753"/>
              </p:ext>
            </p:extLst>
          </p:nvPr>
        </p:nvGraphicFramePr>
        <p:xfrm>
          <a:off x="1914292" y="2125682"/>
          <a:ext cx="9390548" cy="402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97700" y="288460"/>
            <a:ext cx="3438794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پدافند غيرعامل در معماري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81163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0000" y="1517687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اصل </a:t>
            </a:r>
            <a:r>
              <a:rPr lang="fa-IR" sz="16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اول : محافظت سلسله مراتبي</a:t>
            </a:r>
          </a:p>
          <a:p>
            <a:pPr algn="just" rtl="1"/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اصل محافظت سلسله مراتبي به معناي درجات متفاوت آسيب پذيري بخش هاي مختلف يك مجموعه است. طبق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اين اصل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جزء فضاهايي كه در برابر يك سانحه داراي بيشترين آسيب پذيري هستند، بايد از بالاترين سطح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آمادگي جهت مواجهه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موثر با شرايط بحران برخوردار باشند. همچنين طبق اين اصل مي توان شدت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آسيب پذيري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افراد، فضاها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 تجهيزات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را با چيدمان صحيح توده و فضا، افزايش فاصله بين بلوك هاي ساختماني، يكنواخت نمودن شعاع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دسترسي از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توده به فضا و بالاخره با مهار كردن عوامل تشديد كننده خسارات در سطح جزئيات تا حدود زيادي كاهش داد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.</a:t>
            </a:r>
          </a:p>
          <a:p>
            <a:pPr algn="just" rtl="1"/>
            <a:endParaRPr lang="fa-IR" sz="1600" dirty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  <a:p>
            <a:pPr algn="just" rtl="1"/>
            <a:r>
              <a:rPr lang="fa-IR" sz="16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اصل </a:t>
            </a:r>
            <a:r>
              <a:rPr lang="fa-IR" sz="16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دوم : پوشش سراسري</a:t>
            </a:r>
          </a:p>
          <a:p>
            <a:pPr algn="just" rtl="1"/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اين اصل اهميت سرعت در استقرار در نقاط امن و نيز سرعت در امداد و نجات و مهار دامنه آسيب ها را مورد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تاكيد قرار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مي دهد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.</a:t>
            </a:r>
          </a:p>
          <a:p>
            <a:pPr algn="just" rtl="1"/>
            <a:endParaRPr lang="fa-IR" sz="1600" dirty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  <a:p>
            <a:pPr algn="just" rtl="1"/>
            <a:r>
              <a:rPr lang="fa-IR" sz="16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اصل </a:t>
            </a:r>
            <a:r>
              <a:rPr lang="fa-IR" sz="16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سوم : محافظت پويا</a:t>
            </a:r>
          </a:p>
          <a:p>
            <a:pPr algn="just" rtl="1"/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اين اصل بيانگر آن است كه به كمك سه ويژگي انعطاف پذيري، تنوع و كارايي ، عناصر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حفاظتي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در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محيط بايد به صورتي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پيوسته و به شكل هاي متنوع طراحي شوند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6717188"/>
              </p:ext>
            </p:extLst>
          </p:nvPr>
        </p:nvGraphicFramePr>
        <p:xfrm>
          <a:off x="2220687" y="5094515"/>
          <a:ext cx="9025246" cy="114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97700" y="288460"/>
            <a:ext cx="3438794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پدافند غيرعامل در معماري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7691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6935" y="1316140"/>
            <a:ext cx="9215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ويژگي انعطاف پذيري موجب مي شود كه هر يك از اجزا و عناصر محيط از قابليت ارائه عملكردهايي فراتر از عملكرد معمول خويش باشند كه از ديدگاه پدافند غيرعامل اين قابليت عملكردهاي حفاظتي و حمايتي در برابر شرايط بحراني است.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ويژگي تنوع بيانگر لزوم تعدد در عناصر حياتي محيط و به منظور حفظ تداوم عملكرد آنها به ويژه در شرايط اضطراري است كه موجب تسريع در مهار دامنه صدمات ناشي از رخداد سانحه است.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ويژگي كارايي حاكي از آن است كه ضرورت وجودي هر عنصري در طرح و تركيب محیط تابع توانايي تامين عملكردهاي مورد انتظار از آن است كه با تركيب تعدادي عملكرد ساده مي توان به سطح عالي تري از عملكردها دست يافت.</a:t>
            </a:r>
          </a:p>
          <a:p>
            <a:pPr algn="just" rtl="1">
              <a:lnSpc>
                <a:spcPct val="150000"/>
              </a:lnSpc>
            </a:pPr>
            <a:endParaRPr lang="fa-IR" sz="1600" b="1" dirty="0" smtClean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اصل </a:t>
            </a:r>
            <a:r>
              <a:rPr lang="fa-IR" sz="16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چهارم : اصل خودكفايي نسبي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با فرض بدترين شرايط بحران بايد مجموعه قادر به تامين حياتي ترين نيازهاي آسيب ديدگان در شرايط اندكي قبل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 بلافاصله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پس از وقوع خطر باشد. از مهمترين اين نيازها مي توان از اعلام خطر ، مقابله با آتش ، فوريت هاي پزشكي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، سيستم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هاي جايگزين و امكانات ضروري جهت اسكان اضطراري نام برد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endParaRPr lang="fa-IR" sz="1600" dirty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اصل </a:t>
            </a:r>
            <a:r>
              <a:rPr lang="fa-IR" sz="16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پنجم : كمترين آسيب پذيري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اين اصل بر لزوم دقت در جانمايي عناصر محيط و استفاده هوشمندانه از امكانات طراحي جهت كاهش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صدمات ناشي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از رخداد انفجار است.</a:t>
            </a:r>
            <a:endParaRPr lang="ar-SA" sz="1600" dirty="0">
              <a:solidFill>
                <a:srgbClr val="000000"/>
              </a:solidFill>
              <a:latin typeface="B Nazanin,Bold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7700" y="288460"/>
            <a:ext cx="3438794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پدافند غيرعامل در معماري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378127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52" y="1509143"/>
            <a:ext cx="5229148" cy="4878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8900" y="2124266"/>
            <a:ext cx="3769023" cy="305596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قانون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بودجه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فصل</a:t>
            </a:r>
            <a:r>
              <a:rPr lang="en-US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19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fa-I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مرتبط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 امنیت ملی است در بند</a:t>
            </a:r>
            <a:r>
              <a:rPr lang="en-US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11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ماده</a:t>
            </a:r>
            <a:r>
              <a:rPr lang="en-US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121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موضوع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پدافند غیر عامل اشاره شده است</a:t>
            </a:r>
            <a:r>
              <a:rPr lang="en-US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</a:pP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رعایت اصول پدافند غیر عامل در طراحی و اجرای طرح های حساس و مهم در دست مطالعه ونیز تاسیسات زیر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بنایی</a:t>
            </a:r>
            <a:r>
              <a:rPr lang="fa-IR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موضوع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ماده</a:t>
            </a:r>
            <a:r>
              <a:rPr lang="en-US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169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قانون برنامه چهارم به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منظور</a:t>
            </a:r>
            <a:r>
              <a:rPr lang="fa-IR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پیشگیری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از سوانح غیر طبیعی مد نظر بوده است</a:t>
            </a:r>
            <a:r>
              <a:rPr lang="en-US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یك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ماده به نام ماده</a:t>
            </a:r>
            <a:r>
              <a:rPr lang="en-US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21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به ضوابط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مقررات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ملی ساختمان به عنوان پدافند غیر عامل با همکاری وزارت مسکن و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شهرسازی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انجام </a:t>
            </a:r>
            <a:r>
              <a:rPr lang="ar-SA" dirty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شده </a:t>
            </a:r>
            <a:r>
              <a:rPr lang="ar-SA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6402" y="318063"/>
            <a:ext cx="5841521" cy="40011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b="1" dirty="0">
                <a:solidFill>
                  <a:srgbClr val="000000"/>
                </a:solidFill>
                <a:latin typeface="BLotus"/>
                <a:cs typeface="B Nazanin" panose="00000400000000000000" pitchFamily="2" charset="-78"/>
              </a:rPr>
              <a:t>جایگاه پدافند غیرعامل در </a:t>
            </a:r>
            <a:r>
              <a:rPr lang="fa-IR" sz="2000" b="1" dirty="0" smtClean="0">
                <a:solidFill>
                  <a:srgbClr val="000000"/>
                </a:solidFill>
                <a:latin typeface="BLotus"/>
                <a:cs typeface="B Nazanin" panose="00000400000000000000" pitchFamily="2" charset="-78"/>
              </a:rPr>
              <a:t>قانون</a:t>
            </a:r>
            <a:r>
              <a:rPr lang="fa-IR" sz="2000" b="1" dirty="0">
                <a:solidFill>
                  <a:srgbClr val="000000"/>
                </a:solidFill>
                <a:latin typeface="BLotus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0000"/>
                </a:solidFill>
                <a:latin typeface="BLotus"/>
                <a:cs typeface="B Nazanin" panose="00000400000000000000" pitchFamily="2" charset="-78"/>
              </a:rPr>
              <a:t>و راهبرد های مدیریت شهری</a:t>
            </a:r>
            <a:endParaRPr lang="fa-IR" sz="2000" b="1" dirty="0">
              <a:solidFill>
                <a:srgbClr val="000000"/>
              </a:solidFill>
              <a:latin typeface="BLotus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71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52159" y="380191"/>
            <a:ext cx="6080364" cy="6042831"/>
            <a:chOff x="3252159" y="380191"/>
            <a:chExt cx="6080364" cy="60428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2159" y="380191"/>
              <a:ext cx="6080364" cy="6042831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8755811" y="569343"/>
              <a:ext cx="379563" cy="2674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66533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262" y="2620272"/>
            <a:ext cx="7790164" cy="16004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تعریف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مجمع تشخیص مصلحت 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نظام</a:t>
            </a:r>
            <a:endParaRPr lang="fa-IR" sz="1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مجموعه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اقدامات غیر مسلحانه که موجب افزایش بازدارندگی کاهش آسیب پذیری</a:t>
            </a:r>
            <a:r>
              <a:rPr lang="en-US" sz="1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,</a:t>
            </a:r>
            <a:r>
              <a:rPr lang="fa-IR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تداوم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فعالیت های ضروری</a:t>
            </a:r>
            <a:r>
              <a:rPr lang="en-US" sz="1400" dirty="0">
                <a:solidFill>
                  <a:schemeClr val="bg1"/>
                </a:solidFill>
                <a:cs typeface="B Nazanin" panose="00000400000000000000" pitchFamily="2" charset="-78"/>
              </a:rPr>
              <a:t> ,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ارتقا پایداری ملی و تسهیل در مدیریت بحران در مقابل تهدید و 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اقدا</a:t>
            </a:r>
            <a:r>
              <a:rPr lang="fa-IR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ات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نظامی 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دشمن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ارتقا پایداری ملی</a:t>
            </a:r>
            <a:r>
              <a:rPr lang="en-US" sz="1400" dirty="0">
                <a:solidFill>
                  <a:schemeClr val="bg1"/>
                </a:solidFill>
                <a:cs typeface="B Nazanin" panose="00000400000000000000" pitchFamily="2" charset="-78"/>
              </a:rPr>
              <a:t> :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یعنی بتوان زیرساخت ها و تمام دستگاه های کشوررا در برابر بحران های پیش رو پایدار نموده 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بطوریکه</a:t>
            </a: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تمام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دستگاه ها مقاومت نموده و حکومت بتواند تعادل خود را حفظ کند</a:t>
            </a:r>
            <a:r>
              <a:rPr lang="en-US" sz="1400" dirty="0">
                <a:solidFill>
                  <a:schemeClr val="bg1"/>
                </a:solidFill>
                <a:cs typeface="B Nazanin" panose="00000400000000000000" pitchFamily="2" charset="-78"/>
              </a:rPr>
              <a:t> .</a:t>
            </a:r>
          </a:p>
          <a:p>
            <a:pPr algn="just" rtl="1"/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تداوم فعالیت های ضروری</a:t>
            </a:r>
            <a:r>
              <a:rPr lang="en-US" sz="1400" dirty="0">
                <a:solidFill>
                  <a:schemeClr val="bg1"/>
                </a:solidFill>
                <a:cs typeface="B Nazanin" panose="00000400000000000000" pitchFamily="2" charset="-78"/>
              </a:rPr>
              <a:t> :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یعنی با اقدامات پیشگیرانه بتوان مجموعه را به سمتی هدایت نمود که انجام وظایف آن در 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وضعیت</a:t>
            </a:r>
            <a:r>
              <a:rPr lang="fa-IR" sz="1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</a:t>
            </a:r>
            <a:r>
              <a:rPr lang="ar-SA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حران </a:t>
            </a:r>
            <a:r>
              <a:rPr lang="ar-SA" sz="1400" dirty="0">
                <a:solidFill>
                  <a:schemeClr val="bg1"/>
                </a:solidFill>
                <a:cs typeface="B Nazanin" panose="00000400000000000000" pitchFamily="2" charset="-78"/>
              </a:rPr>
              <a:t>حفظ شود</a:t>
            </a:r>
            <a:r>
              <a:rPr lang="en-US" sz="1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2962" y="55028"/>
            <a:ext cx="3571323" cy="4875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تعریف و مفهوم </a:t>
            </a:r>
            <a:r>
              <a:rPr lang="ar-SA" sz="2400" b="1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پدافند </a:t>
            </a:r>
            <a:r>
              <a:rPr lang="ar-SA" sz="2400" b="1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غیرعامل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4277" y="4314541"/>
            <a:ext cx="7790164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1600" dirty="0" smtClean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پدافند </a:t>
            </a:r>
            <a:r>
              <a:rPr lang="fa-IR" sz="1600" dirty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غير </a:t>
            </a:r>
            <a:r>
              <a:rPr lang="fa-IR" sz="1600" dirty="0" smtClean="0">
                <a:solidFill>
                  <a:schemeClr val="bg1"/>
                </a:solidFill>
                <a:latin typeface="T213"/>
                <a:cs typeface="B Nazanin" panose="00000400000000000000" pitchFamily="2" charset="-78"/>
              </a:rPr>
              <a:t>عامل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را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مجموعه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اقدامات غير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مسلحانه اي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مي دانند كه موجب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كاهش آسيب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پذيري نيروي انساني ،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ساختمان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ها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و تأسيسات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، تجهيزات ، و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شريان هاي شهري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در مقابل عمليات خصمانه و مخرب دشمن مي گردد. از سويي ديگر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طبق تعريفي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هر اقدام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غير مسلحانه اي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كه موجب كاهش آسيب پذيري نيروي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انساني، ساختمان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ها، تأسيسات، تجهيزات و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شريان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هاي حياتي كشور در مقابل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عمليات خصمانه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و مخرب دشمن شود، پدافند غير عامل ناميده مي شود كه در برابر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حوادث غير </a:t>
            </a:r>
            <a:r>
              <a:rPr lang="fa-IR" sz="1400" dirty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مترقبه نيز امكان تعريف معنايي </a:t>
            </a:r>
            <a:r>
              <a:rPr lang="fa-IR" sz="1400" dirty="0" smtClean="0">
                <a:solidFill>
                  <a:schemeClr val="bg1"/>
                </a:solidFill>
                <a:latin typeface="T208"/>
                <a:cs typeface="B Nazanin" panose="00000400000000000000" pitchFamily="2" charset="-78"/>
              </a:rPr>
              <a:t>دارد.</a:t>
            </a:r>
            <a:endParaRPr lang="fa-IR" sz="1400" dirty="0">
              <a:solidFill>
                <a:schemeClr val="bg1"/>
              </a:solidFill>
              <a:latin typeface="T208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262" y="1704437"/>
            <a:ext cx="7790164" cy="783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پدافندغیرعامل</a:t>
            </a:r>
            <a:r>
              <a:rPr lang="en-US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)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دفاع غیرعامل</a:t>
            </a:r>
            <a:r>
              <a:rPr lang="en-US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(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به مجموعه اقداماتی اطلاق می گردد که مستلزم به کارگیری جنگ افزار نبوده وبا اجرای آن</a:t>
            </a:r>
            <a:r>
              <a:rPr lang="fa-I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می توان از وارد شدن خسارات مالی به تجهیزات وتاسیسات حیاتی نظامی وغیر نظامی و تلفات انسانی جلوگیری کرده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ویا</a:t>
            </a:r>
            <a:r>
              <a:rPr lang="fa-IR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میزان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تلفات یا خسارات را به حداقل کاهش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دهد</a:t>
            </a:r>
            <a:r>
              <a:rPr lang="fa-IR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. </a:t>
            </a:r>
            <a:endParaRPr lang="fa-IR" sz="1400" dirty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7827" y="5467830"/>
            <a:ext cx="7790164" cy="10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مفهوم پدافند غ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 به معن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حفظ جان مردم، تضم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 امن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 افراد، ص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انت از تمام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 ارض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و حاکم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 مل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همه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مواقع در برابر هرگونه شرا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ط، موقع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 و هرگونه تجاوز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.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منظورازپدافندغ</a:t>
            </a:r>
            <a:r>
              <a:rPr lang="ar-SA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مجموعه اقدامات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است که بدون ن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ازبه کاربرد تجه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زات نظام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وسلاح صرفاًبرمبناي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طراح</a:t>
            </a:r>
            <a:r>
              <a:rPr lang="ar-SA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fa-IR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ساختار و</a:t>
            </a:r>
            <a:r>
              <a:rPr lang="fa-IR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مشخصات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فضا ازدوبعدشکل وفرم وعملکردهاي آن،درپ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محدودنمودن آس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بهاي ناش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ازجنگ،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بهبود</a:t>
            </a:r>
            <a:r>
              <a:rPr lang="fa-I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قابل</a:t>
            </a:r>
            <a:r>
              <a:rPr lang="ar-SA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تهاي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فضا به منظورتام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حفاظت</a:t>
            </a:r>
            <a:r>
              <a:rPr lang="fa-IR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ازجان 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شهروندان وبه حداقل رسان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دن لطمات جان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ناش</a:t>
            </a:r>
            <a:r>
              <a:rPr lang="ar-SA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ازجنگ</a:t>
            </a:r>
            <a:r>
              <a:rPr lang="fa-IR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است . (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Lacina, 2006: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276</a:t>
            </a:r>
            <a:r>
              <a:rPr lang="fa-IR" sz="14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9" name="Straight Connector 8"/>
          <p:cNvCxnSpPr>
            <a:stCxn id="4" idx="3"/>
          </p:cNvCxnSpPr>
          <p:nvPr/>
        </p:nvCxnSpPr>
        <p:spPr>
          <a:xfrm flipV="1">
            <a:off x="10082426" y="2096371"/>
            <a:ext cx="82774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59858" y="1202499"/>
            <a:ext cx="0" cy="2129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84285" y="3043825"/>
            <a:ext cx="513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59136" y="2851947"/>
            <a:ext cx="0" cy="203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3"/>
          </p:cNvCxnSpPr>
          <p:nvPr/>
        </p:nvCxnSpPr>
        <p:spPr>
          <a:xfrm flipH="1">
            <a:off x="10094441" y="4806984"/>
            <a:ext cx="827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1"/>
          </p:cNvCxnSpPr>
          <p:nvPr/>
        </p:nvCxnSpPr>
        <p:spPr>
          <a:xfrm flipH="1">
            <a:off x="1891429" y="3420491"/>
            <a:ext cx="400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79528" y="1318860"/>
            <a:ext cx="0" cy="183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66795" y="1453019"/>
            <a:ext cx="313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565191" y="4221490"/>
            <a:ext cx="0" cy="1728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79112" y="5949863"/>
            <a:ext cx="400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79528" y="5863221"/>
            <a:ext cx="0" cy="88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05465" y="6655103"/>
            <a:ext cx="1578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66795" y="2705060"/>
            <a:ext cx="0" cy="3031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15688" y="772507"/>
            <a:ext cx="7866738" cy="8827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نظر لغت شناس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واژه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en-US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 دو جزء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آفند</a:t>
            </a:r>
            <a:r>
              <a:rPr lang="en-US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شک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شده است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 فرهنگ و ادب فارس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پاد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en-US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پ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شوندي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 به معان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en-US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ضد،متضاد،پ</a:t>
            </a:r>
            <a:r>
              <a:rPr lang="ar-SA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دنبال</a:t>
            </a:r>
            <a:r>
              <a:rPr lang="en-US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بوده و هر گاه قبل از واژه اي قرار بگ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رد، معناي آن واژه را معکوس م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نما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 که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 جمله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اند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زهر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 پادزهر ،تک و پاد تک، تن و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پادتن</a:t>
            </a:r>
            <a:r>
              <a:rPr lang="en-US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واژه آفند ن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 به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مفهوم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 جدال، پ</a:t>
            </a:r>
            <a:r>
              <a:rPr lang="ar-SA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600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کار و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دشمن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. (</a:t>
            </a:r>
            <a:r>
              <a:rPr lang="ar-SA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دهخدا،</a:t>
            </a:r>
            <a:r>
              <a:rPr lang="fa-IR" sz="1600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47)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3523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04249" y="4237547"/>
            <a:ext cx="5336337" cy="2097218"/>
            <a:chOff x="2916428" y="1675502"/>
            <a:chExt cx="7962739" cy="31294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6428" y="1675502"/>
              <a:ext cx="7962739" cy="3129412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10023894" y="1802921"/>
              <a:ext cx="715993" cy="4485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77706" y="486314"/>
            <a:ext cx="7113378" cy="3580884"/>
            <a:chOff x="2777706" y="486314"/>
            <a:chExt cx="7113378" cy="35808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7706" y="486314"/>
              <a:ext cx="7113378" cy="3580884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9047246" y="672860"/>
              <a:ext cx="640218" cy="2932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7692186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37" y="513451"/>
            <a:ext cx="5375828" cy="594207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187904" y="2454327"/>
            <a:ext cx="2820838" cy="1690192"/>
            <a:chOff x="8196531" y="1514048"/>
            <a:chExt cx="2820838" cy="16901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4680" y="2083458"/>
              <a:ext cx="1762125" cy="361950"/>
            </a:xfrm>
            <a:prstGeom prst="rect">
              <a:avLst/>
            </a:prstGeom>
          </p:spPr>
        </p:pic>
        <p:sp>
          <p:nvSpPr>
            <p:cNvPr id="4" name="Left Arrow 3"/>
            <p:cNvSpPr/>
            <p:nvPr/>
          </p:nvSpPr>
          <p:spPr>
            <a:xfrm>
              <a:off x="8196531" y="1514048"/>
              <a:ext cx="2820838" cy="1690192"/>
            </a:xfrm>
            <a:prstGeom prst="leftArrow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098146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7846" y="1425567"/>
            <a:ext cx="85592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تقوایی، مسعود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 جوزی خمسلویی، علی (1391) مديريت و برنامهريزي بحران در فضاهاي شهري با رويکرد پدافند غيرعامل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و مدل </a:t>
            </a:r>
            <a:r>
              <a:rPr lang="en-US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SWOT ؛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مطالعهي موردي: مسيرهاي راهپيمايي شهر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اصفهان ،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مجله آمايش جغرافيايی فضا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 سال دوم ، شماره ششم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داعي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نژاد، فرامرز و امين زاده و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حسيني (1385) </a:t>
            </a:r>
            <a:r>
              <a:rPr lang="fa-IR" sz="1600" dirty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اصول و رهنمودهاي طراحي و تجهيز فضاي باز مجموعه هاي مسکوني به منظور پدافند غيرعامل ،. تهران ، مرکز تحقيقات ساختمان و </a:t>
            </a:r>
            <a:r>
              <a:rPr lang="fa-IR" sz="16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مسکن</a:t>
            </a:r>
            <a:endParaRPr lang="fa-IR" sz="1600" dirty="0" smtClean="0">
              <a:solidFill>
                <a:schemeClr val="bg1"/>
              </a:solidFill>
              <a:latin typeface="BNazanin,Bold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زرگر، اکبر حاجی ابراهیم و مسگری </a:t>
            </a:r>
            <a:r>
              <a:rPr lang="fa-IR" sz="1600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هوشیار ، سارا </a:t>
            </a: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(1388)، </a:t>
            </a:r>
            <a:r>
              <a:rPr lang="fa-IR" sz="1600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پدافند غير عامل در </a:t>
            </a: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معماري راهكاري </a:t>
            </a:r>
            <a:r>
              <a:rPr lang="fa-IR" sz="1600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جهت كاهش خطرپذيري در برابر سوانح، سومين كنفرانس بين </a:t>
            </a: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المللي مديريت </a:t>
            </a:r>
            <a:r>
              <a:rPr lang="fa-IR" sz="1600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جامع بحران در حوادث غير مترقبه </a:t>
            </a: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طبيعی.</a:t>
            </a:r>
            <a:endParaRPr lang="fa-IR" sz="1600" dirty="0">
              <a:solidFill>
                <a:schemeClr val="bg1"/>
              </a:solidFill>
              <a:latin typeface="BNazanin,Bold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زرقانی،</a:t>
            </a:r>
            <a:r>
              <a:rPr lang="fa-IR" sz="1600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 سید </a:t>
            </a: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هادي و نورانی </a:t>
            </a:r>
            <a:r>
              <a:rPr lang="fa-IR" sz="1600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جنید </a:t>
            </a: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آباد،</a:t>
            </a:r>
            <a:r>
              <a:rPr lang="fa-IR" sz="1600" dirty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 الهه </a:t>
            </a:r>
            <a:r>
              <a:rPr lang="fa-IR" sz="1600" dirty="0" smtClean="0">
                <a:solidFill>
                  <a:schemeClr val="bg1"/>
                </a:solidFill>
                <a:latin typeface="BNazanin,Bold"/>
                <a:cs typeface="B Nazanin" panose="00000400000000000000" pitchFamily="2" charset="-78"/>
              </a:rPr>
              <a:t>(1392)،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بررسی و تحلیل جایگاه جنگ نرم در پدافند غیرعامل با تأکید بر تهدیدات اجتماعی و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فرهنگی.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همایش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سراسري پدافند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غیرعامل در علوم و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مهندسی با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تأکید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بر استتار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، اختفا و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فریب ، 30 بهمن 1392.</a:t>
            </a:r>
            <a:endParaRPr lang="en-US" sz="16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خمر، غلامعلی و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صالح گوهری، حسام الدین (1392)،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برنامه ریزی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پدافند غیرعامل و مکان یابی پناهگاههای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شهری با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از منطق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فازی(مطالعه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موردی: منطقه یک شهری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کرمان). فصلنامه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جغرافیا و مطالعات محیطی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 سال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دوم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 شماره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هفتم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 صص 21- 34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فتحي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رشيد علي و قليزاده ،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 الهام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(1387)دفاع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غيرعامل در بافت هاي فرسوده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شهري .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برگزيده مجموعه مقالات دومين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همايش جامعه ایمن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 شهر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تهران .</a:t>
            </a:r>
            <a:endParaRPr lang="en-US" sz="16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فرزاد بهتاش، محمدرضا و آقابابايي، محمدتقي(1390) .مفاهيم پدافند غيرعامل در مديريت شهري با تمركز بر شهر تهران، مركز مطالعات وبرنامه ريزي شهر تهران ، دانش شهر: شماره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37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كامران، حسن </a:t>
            </a:r>
            <a:r>
              <a:rPr lang="fa-IR" sz="1600" dirty="0" smtClean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و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اميني،</a:t>
            </a:r>
            <a:r>
              <a:rPr lang="fa-IR" sz="1600" dirty="0">
                <a:solidFill>
                  <a:schemeClr val="bg1"/>
                </a:solidFill>
                <a:latin typeface="BLotusBold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داود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حسين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ياميني حسن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(1391) . كاربرد پدافند غير عامل در برنامه ريزي مسكنِ شهري. مطالعات و پژوهش هاي شهري و منطقه اي سال چهارم، شماره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پانزدهم.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endParaRPr lang="fa-IR" sz="16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Lacina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, B </a:t>
            </a:r>
            <a:r>
              <a:rPr lang="en-US" sz="1600" dirty="0">
                <a:solidFill>
                  <a:schemeClr val="bg1"/>
                </a:solidFill>
                <a:latin typeface="BNazanin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2006</a:t>
            </a:r>
            <a:r>
              <a:rPr lang="en-US" sz="1600" dirty="0">
                <a:solidFill>
                  <a:schemeClr val="bg1"/>
                </a:solidFill>
                <a:latin typeface="BNazanin"/>
              </a:rPr>
              <a:t>)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. Explaining the Severity of Civil Wars, Journal</a:t>
            </a:r>
            <a:r>
              <a:rPr lang="fa-I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r>
              <a:rPr lang="fa-I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ConflictResolution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, No.50</a:t>
            </a:r>
            <a:endParaRPr lang="en-US" sz="1600" dirty="0">
              <a:solidFill>
                <a:schemeClr val="bg1"/>
              </a:solidFill>
            </a:endParaRPr>
          </a:p>
          <a:p>
            <a:pPr algn="just"/>
            <a:endParaRPr lang="fa-IR" sz="16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0" y="292560"/>
            <a:ext cx="1910751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منابع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75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9570" y="4290017"/>
            <a:ext cx="85592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8800" dirty="0" smtClean="0">
                <a:solidFill>
                  <a:srgbClr val="000000"/>
                </a:solidFill>
                <a:latin typeface="B Nazanin,Bold"/>
                <a:ea typeface="Calibri" panose="020F0502020204030204" pitchFamily="34" charset="0"/>
                <a:cs typeface="2  Arash" pitchFamily="2" charset="-78"/>
              </a:rPr>
              <a:t>با تشکر از توجه شما </a:t>
            </a:r>
            <a:endParaRPr lang="fa-IR" sz="8800" dirty="0" smtClean="0">
              <a:solidFill>
                <a:schemeClr val="bg1"/>
              </a:solidFill>
              <a:cs typeface="2  Arash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0"/>
          <a:stretch/>
        </p:blipFill>
        <p:spPr>
          <a:xfrm>
            <a:off x="4057786" y="675829"/>
            <a:ext cx="4540307" cy="31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73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153" y="1232256"/>
            <a:ext cx="7627759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میتوان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ادعا نمود که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قدمت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برنامه ریزی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پدافند غیرعامل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به قدمت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تمدن بشری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بازمی گردد؛ لیکن این موضوع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برای نسل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های بشر به صورت تلاش آنها برای حراست در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برابر دشمنان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طبیعی و انسانی نمایان شده است و در طول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تاریخ  همواره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تمهیداتی را برای در امان ماندن از این حوادث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مدنظر داشته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است. برج و باروهای حفاظتی شهرها،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قلعه ها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و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حصارها نمونه های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بارزی در این خصوص میباشند. 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عصر جدید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با توجه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به مقتضیات جهان معاصر و ایجاد دولتها، این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موضوع از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حیطه شهری به گسترهی ملی نیز انتقال پیدا نمود. با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بروز جنگ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جهانی اول و دوم و کشیده شدن پای جنگ به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شهرها این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موضوع اهمیت بیشتری یافت و شکل علنی به خود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گرفت.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(خمر و صالح گوهری، 1392: 23 به نقل از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زابلی، 1390 : 28)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6100" y="374215"/>
            <a:ext cx="4859855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پیشینه تاریخی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برنامه ریزی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پدافند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غیرعامل</a:t>
            </a: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0152" y="4274761"/>
            <a:ext cx="762775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با این وجود </a:t>
            </a:r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به طور علمی برای اولین بار پدافند غیرعامل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درکتاب «پناهگاه حفاظتی» موقتی دیده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شد. جلوگیری از عوارض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«ش.م.ه» (بمبهای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شیمیایی، میکروبی،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هسته ای)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در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سال 1954میلادی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در ستاد فرماندهی آمریکا، در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دستورالعمل کار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قرار گرفت تا جوابگوی پدیده جدید تهاجم شدید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و غافلگیرانه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اتمی باشد. در این کتاب، اصول طراحی پناهگاه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و ورودیها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، اتاق تصفیه هوا، معماری داخلی و وسایل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داخلی پناهگاهها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مورد بررسی و طراحی قرار گرفته است.(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خمر و صالح گوهری، 1392: 23)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99461" y="3494762"/>
            <a:ext cx="789140" cy="60124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440" y="12255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civil defense</a:t>
            </a:r>
          </a:p>
        </p:txBody>
      </p:sp>
    </p:spTree>
    <p:extLst>
      <p:ext uri="{BB962C8B-B14F-4D97-AF65-F5344CB8AC3E}">
        <p14:creationId xmlns:p14="http://schemas.microsoft.com/office/powerpoint/2010/main" val="1417878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85100" y="338216"/>
            <a:ext cx="26566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ابعاد پدافند</a:t>
            </a:r>
            <a:endParaRPr lang="en-US" sz="20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8893" y="5028668"/>
            <a:ext cx="7626933" cy="10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وجه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تما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انسان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دانست</a:t>
            </a:r>
            <a:r>
              <a:rPr lang="en-US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معن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ابزاري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داند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fa-IR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مستق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کاربردي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انسان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fa-IR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مشتمل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آلات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سازمانده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آموزش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fa-IR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400" i="1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i="1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روهاست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شرا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عدم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حضور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انسان،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خودي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فاقد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اعتبار</a:t>
            </a:r>
            <a:r>
              <a:rPr lang="fa-IR" sz="1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درحال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راامکانات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معماري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زم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مهندس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داند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گونهاي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بدون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توانمندي،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روي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رزم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دفاع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راافزا</a:t>
            </a:r>
            <a:r>
              <a:rPr lang="ar-S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4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دهد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6457" y="4644557"/>
            <a:ext cx="32832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وجه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تما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2000" b="1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رعامل</a:t>
            </a:r>
            <a:r>
              <a:rPr lang="ar-SA" sz="20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8894" y="3349997"/>
            <a:ext cx="762693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sz="1200" dirty="0">
                <a:solidFill>
                  <a:schemeClr val="bg1"/>
                </a:solidFill>
                <a:cs typeface="B Nazanin" pitchFamily="2" charset="-78"/>
              </a:rPr>
              <a:t>پدافند </a:t>
            </a:r>
            <a:r>
              <a:rPr lang="fa-IR" sz="1200" dirty="0" smtClean="0">
                <a:solidFill>
                  <a:schemeClr val="bg1"/>
                </a:solidFill>
                <a:cs typeface="B Nazanin" pitchFamily="2" charset="-78"/>
              </a:rPr>
              <a:t>عامل (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defense</a:t>
            </a:r>
            <a:r>
              <a:rPr lang="fa-IR" sz="1200" dirty="0" smtClean="0">
                <a:solidFill>
                  <a:schemeClr val="bg1"/>
                </a:solidFill>
                <a:cs typeface="B Nazanin" pitchFamily="2" charset="-78"/>
              </a:rPr>
              <a:t>) </a:t>
            </a:r>
            <a:r>
              <a:rPr lang="fa-IR" sz="1200" dirty="0">
                <a:solidFill>
                  <a:schemeClr val="bg1"/>
                </a:solidFill>
                <a:cs typeface="B Nazanin" pitchFamily="2" charset="-78"/>
              </a:rPr>
              <a:t>عبارت از رویارویی و مقابله مستقیم با دشمن </a:t>
            </a:r>
            <a:r>
              <a:rPr lang="fa-IR" sz="1200" dirty="0" smtClean="0">
                <a:solidFill>
                  <a:schemeClr val="bg1"/>
                </a:solidFill>
                <a:cs typeface="B Nazanin" pitchFamily="2" charset="-78"/>
              </a:rPr>
              <a:t>و به </a:t>
            </a:r>
            <a:r>
              <a:rPr lang="fa-IR" sz="1200" dirty="0">
                <a:solidFill>
                  <a:schemeClr val="bg1"/>
                </a:solidFill>
                <a:cs typeface="B Nazanin" pitchFamily="2" charset="-78"/>
              </a:rPr>
              <a:t>کارگیری جنگافزارهای مناسب و موجود به منظور </a:t>
            </a:r>
            <a:r>
              <a:rPr lang="fa-IR" sz="1200" dirty="0" smtClean="0">
                <a:solidFill>
                  <a:schemeClr val="bg1"/>
                </a:solidFill>
                <a:cs typeface="B Nazanin" pitchFamily="2" charset="-78"/>
              </a:rPr>
              <a:t>دفع حمله </a:t>
            </a:r>
            <a:r>
              <a:rPr lang="fa-IR" sz="1200" dirty="0">
                <a:solidFill>
                  <a:schemeClr val="bg1"/>
                </a:solidFill>
                <a:cs typeface="B Nazanin" pitchFamily="2" charset="-78"/>
              </a:rPr>
              <a:t>و خنثی کردن اقدامات آفندی وی میباشد</a:t>
            </a:r>
            <a:r>
              <a:rPr lang="fa-IR" sz="1200" dirty="0" smtClean="0">
                <a:solidFill>
                  <a:schemeClr val="bg1"/>
                </a:solidFill>
                <a:cs typeface="B Nazanin" pitchFamily="2" charset="-78"/>
              </a:rPr>
              <a:t>. (خمر و صالح گوهری، 1392: 22)</a:t>
            </a:r>
          </a:p>
          <a:p>
            <a:pPr algn="just" rtl="1"/>
            <a:r>
              <a:rPr lang="ar-SA" sz="12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2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ابزاري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ازمند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سامانه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کاربري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انسان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مشتمل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آلات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سازمانده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fa-IR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آموزش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روهاست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شرا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</a:t>
            </a:r>
            <a:r>
              <a:rPr lang="fa-IR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عدم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حضور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انسان،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خودي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فاقد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اعتبار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مقابل،</a:t>
            </a:r>
            <a:r>
              <a:rPr lang="fa-I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امکانات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معماري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زم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نه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مهندس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است؛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گونهاي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بدون</a:t>
            </a:r>
            <a:r>
              <a:rPr lang="fa-IR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ابزار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توانمندي،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روهاي</a:t>
            </a:r>
            <a:r>
              <a:rPr lang="fa-I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.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دفاع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بدون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سلاح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برابر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تهد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رزم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دفاع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افزا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دهد</a:t>
            </a:r>
            <a:r>
              <a:rPr lang="en-US" sz="1200" dirty="0" smtClean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sz="1200" dirty="0">
              <a:solidFill>
                <a:srgbClr val="000000"/>
              </a:solidFill>
              <a:latin typeface="BNazanin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8054" y="871107"/>
            <a:ext cx="477777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000000"/>
                </a:solidFill>
                <a:latin typeface="T213"/>
                <a:cs typeface="B Nazanin" panose="00000400000000000000" pitchFamily="2" charset="-78"/>
              </a:rPr>
              <a:t>پدافند</a:t>
            </a:r>
            <a:r>
              <a:rPr lang="fa-IR" sz="1600" dirty="0">
                <a:solidFill>
                  <a:srgbClr val="000000"/>
                </a:solidFill>
                <a:latin typeface="T213"/>
                <a:cs typeface="B Nazanin" panose="00000400000000000000" pitchFamily="2" charset="-78"/>
              </a:rPr>
              <a:t>: </a:t>
            </a:r>
            <a:r>
              <a:rPr lang="fa-IR" sz="1600" dirty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شامل سه بخش است </a:t>
            </a:r>
            <a:r>
              <a:rPr lang="fa-IR" sz="1600" dirty="0" smtClean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:</a:t>
            </a:r>
          </a:p>
          <a:p>
            <a:pPr algn="r" rtl="1"/>
            <a:endParaRPr lang="fa-IR" sz="1600" dirty="0">
              <a:solidFill>
                <a:srgbClr val="000000"/>
              </a:solidFill>
              <a:latin typeface="T208"/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sz="1600" dirty="0" smtClean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پدافند </a:t>
            </a:r>
            <a:r>
              <a:rPr lang="fa-IR" sz="1600" dirty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عامل ( دفاع با استفاده از جنگ افزار در مقابل جنگ افزار).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1600" dirty="0" smtClean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پدافند </a:t>
            </a:r>
            <a:r>
              <a:rPr lang="fa-IR" sz="1600" dirty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غير عامل ( دفاع از امكانات، تجهيزات و انسان ها بدون استفاده از سلاح و جنگ افزار در مقابل جنگ افزار ).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1600" dirty="0" smtClean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دفاع </a:t>
            </a:r>
            <a:r>
              <a:rPr lang="fa-IR" sz="1600" dirty="0">
                <a:solidFill>
                  <a:srgbClr val="000000"/>
                </a:solidFill>
                <a:latin typeface="T208"/>
                <a:cs typeface="B Nazanin" panose="00000400000000000000" pitchFamily="2" charset="-78"/>
              </a:rPr>
              <a:t>غير نظامي ( دفاعي كه درمقابل عوامل غير نظامي مانند سيل وزلزله انجام مي شود ).</a:t>
            </a:r>
            <a:endParaRPr lang="en-US" sz="16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432" y="338216"/>
            <a:ext cx="3115478" cy="25157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866940" y="2949887"/>
            <a:ext cx="26566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تعریف پدافند عامل</a:t>
            </a:r>
            <a:endParaRPr lang="en-US" sz="20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703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57" y="1208086"/>
            <a:ext cx="6515100" cy="34956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6128" y="327803"/>
            <a:ext cx="443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تفاوت بین 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passive defense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civil </a:t>
            </a:r>
            <a:r>
              <a:rPr lang="en-US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defense</a:t>
            </a:r>
            <a:endParaRPr lang="fa-IR" b="1" dirty="0">
              <a:solidFill>
                <a:schemeClr val="bg1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6295" y="964684"/>
            <a:ext cx="392529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fa-IR" sz="1400" b="1" u="sng" dirty="0" smtClean="0">
                <a:solidFill>
                  <a:schemeClr val="bg1"/>
                </a:solidFill>
                <a:cs typeface="B Nazanin" panose="00000400000000000000" pitchFamily="2" charset="-78"/>
              </a:rPr>
              <a:t>پدافند غیر عامل همه جانبه  (</a:t>
            </a:r>
            <a:r>
              <a:rPr lang="en-US" sz="1400" b="1" u="sng" dirty="0">
                <a:solidFill>
                  <a:schemeClr val="bg1"/>
                </a:solidFill>
                <a:cs typeface="B Nazanin" panose="00000400000000000000" pitchFamily="2" charset="-78"/>
              </a:rPr>
              <a:t>passive defense</a:t>
            </a:r>
            <a:r>
              <a:rPr lang="fa-IR" sz="1400" b="1" u="sng" dirty="0" smtClean="0">
                <a:solidFill>
                  <a:schemeClr val="bg1"/>
                </a:solidFill>
                <a:cs typeface="B Nazanin" panose="00000400000000000000" pitchFamily="2" charset="-78"/>
              </a:rPr>
              <a:t>):</a:t>
            </a:r>
            <a:endParaRPr lang="en-US" sz="1400" b="1" u="sng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75" y="4919935"/>
            <a:ext cx="7686675" cy="8858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3" name="Explosion 1 12"/>
          <p:cNvSpPr/>
          <p:nvPr/>
        </p:nvSpPr>
        <p:spPr>
          <a:xfrm>
            <a:off x="310551" y="2243023"/>
            <a:ext cx="3709357" cy="311982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400" dirty="0" smtClean="0">
                <a:cs typeface="B Nazanin" panose="00000400000000000000" pitchFamily="2" charset="-78"/>
              </a:rPr>
              <a:t>همانطور که مشخص است ، پدافند شهری زیر مجموعه ایی از پدافند غیر عامل همه جانبه است 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34" y="1208086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64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65961" y="312225"/>
            <a:ext cx="4373593" cy="26279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اهداف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endParaRPr lang="fa-IR" sz="1400" b="1" dirty="0" smtClean="0">
              <a:solidFill>
                <a:schemeClr val="bg1"/>
              </a:solidFill>
              <a:latin typeface="B Nazanin,Bold"/>
              <a:ea typeface="Calibri" panose="020F0502020204030204" pitchFamily="34" charset="0"/>
              <a:cs typeface="B Nazanin,Bold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کاهش قابلیت وتوانایی سامانه های شناسایی وهدف یابی دشمن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بالابردن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قابلیت بقا واستمرار عملیات نیروهای نظامی وغیر نظامی خودی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قلیل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آسیب پذیری وکاهش خسارات مالی و جانی نیروهای نظامی وغیر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نظامی</a:t>
            </a:r>
            <a:r>
              <a:rPr lang="fa-IR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خودی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سلب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آزادی و ابتکار عمل از دشمن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صرفه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جویی در هزینه ها ونیروهای انسانی خودی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فریب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 تحمیل هزینه بیشتربه دشمن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افزایش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آستانه مقاوت مردمی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حفظ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روحیه وانسجام وحدت ملی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حفظ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تمامیت ارضی وامنیت ملی واستقلال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کشور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4980" y="3275577"/>
            <a:ext cx="4373594" cy="3294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en-US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کارکرد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عمده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4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endParaRPr lang="fa-IR" sz="1400" dirty="0" smtClean="0">
              <a:solidFill>
                <a:schemeClr val="bg1"/>
              </a:solidFill>
              <a:latin typeface="B Nazanin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</a:pP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کارکردهای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متفاوتی برای پدافند غیر عامل احصا می شود که در زیر چندین مورد از آن را بیان می کنیم</a:t>
            </a:r>
            <a:r>
              <a:rPr lang="en-US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حفاظت از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مردم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حفاظت از زیر ساخت های حیاتی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استمرار خدمات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ضروری</a:t>
            </a:r>
            <a:endParaRPr lang="fa-I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حفاظت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از تجهیزات و تاسیسات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پدافند سایبری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تامین نیاز های مردم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حفاظت از شهرها در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جنگ</a:t>
            </a:r>
            <a:endParaRPr lang="fa-I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تداوم شبکه های اطلاع رسانی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تداوم </a:t>
            </a:r>
            <a:r>
              <a:rPr lang="ar-SA" sz="14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اداره و مدیریت </a:t>
            </a:r>
            <a:r>
              <a:rPr lang="ar-SA" sz="14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مردم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9955" y="312225"/>
            <a:ext cx="3508076" cy="3254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fa-IR" sz="12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مزایا </a:t>
            </a:r>
            <a:r>
              <a:rPr lang="ar-SA" sz="12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12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2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2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200" b="1" dirty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,Bold"/>
              </a:rPr>
              <a:t> </a:t>
            </a:r>
            <a:r>
              <a:rPr lang="ar-SA" sz="1200" b="1" dirty="0" smtClean="0">
                <a:solidFill>
                  <a:schemeClr val="bg1"/>
                </a:solidFill>
                <a:latin typeface="B 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موجب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زنده ماندن و حفظ بقای نیروی انسانی می گردد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موجب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صرفه جویی کلان اقتصادی و ارزی در حفظ تجهیزات وتسلیحات بسیار گران قیمت می گردد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مراکز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حساس و حیاتی کشور را در برابر حملات بمباران هوایی دشمن حفظ و ادامه فعالیت در شراط بحران </a:t>
            </a: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راممکن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می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کند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موجب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تحمیل هزینه ها به دشمن می گردد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سبب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بوجود آمدن تاثیرات روحی و روانی مثبت در شهروندان و رزمندگان می گردد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موجب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حفظ نیروها برای ضربه زدن در زمان ومکان مناسب و گرفتن ابتکار عمل از دشمن می گردد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مقام مقایسه سه عنصر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تهاجم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دفاع عامل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دغاع غیر عامل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عنصر دفاع غیر عامل مخارج و هزینه های </a:t>
            </a: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کمتری</a:t>
            </a:r>
            <a:r>
              <a:rPr lang="fa-I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دارد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اجتناب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ناپذیر بودن جنگ های آینده و لزوم آمادگی دفاعی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یل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به دفاع غیر عامل در مقایسه با دفاع غیر عامل ساده تر و سهل الوصول تر و با سیاست خود کفایی و </a:t>
            </a:r>
            <a:r>
              <a:rPr lang="ar-SA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عدم</a:t>
            </a:r>
            <a:r>
              <a:rPr lang="en-US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وابستگی موافق تر است</a:t>
            </a:r>
            <a:r>
              <a:rPr lang="en-US" sz="1200" dirty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402"/>
          <a:stretch/>
        </p:blipFill>
        <p:spPr>
          <a:xfrm>
            <a:off x="1373038" y="3900680"/>
            <a:ext cx="5943600" cy="21464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2931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7374" y="1063037"/>
            <a:ext cx="790179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اعتقاد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کارشناسان،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ث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موضوع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تنوع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گستردگ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ادي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برخوردار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همچنان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</a:t>
            </a:r>
            <a:r>
              <a:rPr lang="fa-IR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نمودار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</a:t>
            </a:r>
            <a:r>
              <a:rPr lang="ar-SA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نشان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داده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شده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وس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موضوعات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دفاع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امن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تا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پلماس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اقتصاد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رسانه</a:t>
            </a: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dirty="0" smtClean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شامل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ar-SA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dirty="0">
                <a:solidFill>
                  <a:schemeClr val="bg1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5423" b="6714"/>
          <a:stretch/>
        </p:blipFill>
        <p:spPr>
          <a:xfrm>
            <a:off x="3936431" y="2044460"/>
            <a:ext cx="5457825" cy="3925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5343" y="338216"/>
            <a:ext cx="3776361" cy="48750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حوزه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ابعاد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پدافند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غ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Nazanin,Bold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BNazanin,Bold"/>
                <a:ea typeface="Calibri" panose="020F0502020204030204" pitchFamily="34" charset="0"/>
                <a:cs typeface="B Nazanin" panose="00000400000000000000" pitchFamily="2" charset="-78"/>
              </a:rPr>
              <a:t>عامل</a:t>
            </a:r>
            <a:endParaRPr lang="fa-IR" sz="2400" b="1" dirty="0">
              <a:solidFill>
                <a:schemeClr val="bg1"/>
              </a:solidFill>
              <a:latin typeface="BNazanin,Bold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passive defense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31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1042</TotalTime>
  <Words>6263</Words>
  <Application>Microsoft Office PowerPoint</Application>
  <PresentationFormat>Widescreen</PresentationFormat>
  <Paragraphs>282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78" baseType="lpstr">
      <vt:lpstr>2  Arash</vt:lpstr>
      <vt:lpstr>Arial</vt:lpstr>
      <vt:lpstr>B Farnaz</vt:lpstr>
      <vt:lpstr>B Nazanin</vt:lpstr>
      <vt:lpstr>B Nazanin,Bold</vt:lpstr>
      <vt:lpstr>BLotus</vt:lpstr>
      <vt:lpstr>BLotusBold</vt:lpstr>
      <vt:lpstr>BNazanin</vt:lpstr>
      <vt:lpstr>BNazanin,Bold</vt:lpstr>
      <vt:lpstr>Calibri</vt:lpstr>
      <vt:lpstr>Century Gothic</vt:lpstr>
      <vt:lpstr>T125</vt:lpstr>
      <vt:lpstr>T192</vt:lpstr>
      <vt:lpstr>T208</vt:lpstr>
      <vt:lpstr>T213</vt:lpstr>
      <vt:lpstr>T218</vt:lpstr>
      <vt:lpstr>T219</vt:lpstr>
      <vt:lpstr>T224</vt:lpstr>
      <vt:lpstr>T237</vt:lpstr>
      <vt:lpstr>T248</vt:lpstr>
      <vt:lpstr>T250</vt:lpstr>
      <vt:lpstr>T252</vt:lpstr>
      <vt:lpstr>T255</vt:lpstr>
      <vt:lpstr>T256</vt:lpstr>
      <vt:lpstr>T259</vt:lpstr>
      <vt:lpstr>T260</vt:lpstr>
      <vt:lpstr>T265</vt:lpstr>
      <vt:lpstr>T266</vt:lpstr>
      <vt:lpstr>T267</vt:lpstr>
      <vt:lpstr>T269</vt:lpstr>
      <vt:lpstr>Tahoma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</dc:creator>
  <cp:lastModifiedBy>NP</cp:lastModifiedBy>
  <cp:revision>90</cp:revision>
  <dcterms:created xsi:type="dcterms:W3CDTF">2015-10-13T21:05:24Z</dcterms:created>
  <dcterms:modified xsi:type="dcterms:W3CDTF">2017-05-03T17:40:09Z</dcterms:modified>
</cp:coreProperties>
</file>